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 Impact</a:t>
            </a:r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8" y="4610807"/>
            <a:ext cx="3759602" cy="21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Writers use words in different ways, depending on their purpose.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500" dirty="0"/>
              <a:t>Three common ways writers use words to impact meaning are:</a:t>
            </a:r>
          </a:p>
          <a:p>
            <a:r>
              <a:rPr lang="en-US" sz="4000" dirty="0"/>
              <a:t>Connotative</a:t>
            </a:r>
          </a:p>
          <a:p>
            <a:r>
              <a:rPr lang="en-US" sz="4000" dirty="0"/>
              <a:t>Technical</a:t>
            </a:r>
          </a:p>
          <a:p>
            <a:r>
              <a:rPr lang="en-US" sz="4000" dirty="0"/>
              <a:t>Figurative</a:t>
            </a:r>
          </a:p>
          <a:p>
            <a:endParaRPr lang="en-US" dirty="0"/>
          </a:p>
        </p:txBody>
      </p:sp>
      <p:pic>
        <p:nvPicPr>
          <p:cNvPr id="3076" name="Picture 4" descr="Image result for word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514724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628" y="0"/>
            <a:ext cx="10178322" cy="1492132"/>
          </a:xfrm>
        </p:spPr>
        <p:txBody>
          <a:bodyPr/>
          <a:lstStyle/>
          <a:p>
            <a:r>
              <a:rPr lang="en-US" dirty="0"/>
              <a:t>Figurative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28" y="746066"/>
            <a:ext cx="10178322" cy="3593591"/>
          </a:xfrm>
        </p:spPr>
        <p:txBody>
          <a:bodyPr>
            <a:noAutofit/>
          </a:bodyPr>
          <a:lstStyle/>
          <a:p>
            <a:r>
              <a:rPr lang="en-US" sz="3500" dirty="0"/>
              <a:t>The author uses words that are different from their literal (usual) meaning.  </a:t>
            </a:r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Example</a:t>
            </a:r>
            <a:r>
              <a:rPr lang="en-US" sz="3500" dirty="0"/>
              <a:t>:  Tears fell from her face like rain from the sky.</a:t>
            </a:r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Explanation</a:t>
            </a:r>
            <a:r>
              <a:rPr lang="en-US" sz="3500" dirty="0"/>
              <a:t>:  In this example, the words are not meant to be taken literally.  The meaning behind this statement implies that she was crying hard.  </a:t>
            </a:r>
          </a:p>
        </p:txBody>
      </p:sp>
      <p:pic>
        <p:nvPicPr>
          <p:cNvPr id="1026" name="Picture 2" descr="Image result for spongebob cry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4609473"/>
            <a:ext cx="3409950" cy="19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28" y="1128451"/>
            <a:ext cx="10178322" cy="452704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These words are used when writing about a specific subject area such as music.  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Example</a:t>
            </a:r>
            <a:r>
              <a:rPr lang="en-US" sz="4000" dirty="0"/>
              <a:t>:  The conductor reprimanded the band students for playing a </a:t>
            </a:r>
            <a:r>
              <a:rPr lang="en-US" sz="4000" b="1" u="sng" dirty="0"/>
              <a:t>decrescendo</a:t>
            </a:r>
            <a:r>
              <a:rPr lang="en-US" sz="4000" dirty="0"/>
              <a:t> instead of a </a:t>
            </a:r>
            <a:r>
              <a:rPr lang="en-US" sz="4000" b="1" u="sng" dirty="0"/>
              <a:t>crescendo</a:t>
            </a:r>
            <a:r>
              <a:rPr lang="en-US" sz="4000" dirty="0"/>
              <a:t>. </a:t>
            </a:r>
          </a:p>
          <a:p>
            <a:pPr marL="0" indent="0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Explanation</a:t>
            </a:r>
            <a:r>
              <a:rPr lang="en-US" sz="4000" dirty="0"/>
              <a:t>:  Decrescendo and Crescendo are words that are specific to a music class.  </a:t>
            </a:r>
          </a:p>
        </p:txBody>
      </p:sp>
      <p:pic>
        <p:nvPicPr>
          <p:cNvPr id="2050" name="Picture 2" descr="Image result for spongebob music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39" y="952500"/>
            <a:ext cx="2224111" cy="16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6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alking in snow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302529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Connotative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88" y="1390650"/>
            <a:ext cx="9603162" cy="4450842"/>
          </a:xfrm>
        </p:spPr>
        <p:txBody>
          <a:bodyPr>
            <a:noAutofit/>
          </a:bodyPr>
          <a:lstStyle/>
          <a:p>
            <a:r>
              <a:rPr lang="en-US" sz="3500" dirty="0"/>
              <a:t>These words have a feeling attached to them.  The feeling attached to the words may be positive or negative.  </a:t>
            </a:r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Example</a:t>
            </a:r>
            <a:r>
              <a:rPr lang="en-US" sz="3500" dirty="0"/>
              <a:t>:  Would you rather trudge through the snow or stroll through the snow?</a:t>
            </a:r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Explanation</a:t>
            </a:r>
            <a:r>
              <a:rPr lang="en-US" sz="3500" dirty="0"/>
              <a:t>:  Trudge has a negative connotation as it implies it is a difficult task.  Stroll has a more positive connotation as it implies being content and taking your time.  </a:t>
            </a:r>
          </a:p>
        </p:txBody>
      </p:sp>
    </p:spTree>
    <p:extLst>
      <p:ext uri="{BB962C8B-B14F-4D97-AF65-F5344CB8AC3E}">
        <p14:creationId xmlns:p14="http://schemas.microsoft.com/office/powerpoint/2010/main" val="277214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28" y="458584"/>
            <a:ext cx="10178322" cy="2589415"/>
          </a:xfrm>
        </p:spPr>
        <p:txBody>
          <a:bodyPr/>
          <a:lstStyle/>
          <a:p>
            <a:pPr algn="ctr"/>
            <a:r>
              <a:rPr lang="en-US" dirty="0"/>
              <a:t>Are you Having trouble determining the meaning of words you read?</a:t>
            </a:r>
          </a:p>
        </p:txBody>
      </p:sp>
      <p:pic>
        <p:nvPicPr>
          <p:cNvPr id="5122" name="Picture 2" descr="Image result for trouble reading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01" y="2871788"/>
            <a:ext cx="47529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0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1115"/>
          </a:xfrm>
        </p:spPr>
        <p:txBody>
          <a:bodyPr/>
          <a:lstStyle/>
          <a:p>
            <a:r>
              <a:rPr lang="en-US" dirty="0"/>
              <a:t>Helpful Strategies: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28700"/>
            <a:ext cx="10178322" cy="5638799"/>
          </a:xfrm>
        </p:spPr>
        <p:txBody>
          <a:bodyPr>
            <a:normAutofit fontScale="92500"/>
          </a:bodyPr>
          <a:lstStyle/>
          <a:p>
            <a:r>
              <a:rPr lang="en-US" sz="3500" b="1" u="sng" dirty="0">
                <a:solidFill>
                  <a:srgbClr val="FF0000"/>
                </a:solidFill>
              </a:rPr>
              <a:t>Context Clues:  </a:t>
            </a:r>
            <a:r>
              <a:rPr lang="en-US" sz="3500" dirty="0"/>
              <a:t>Read the sentences before and after the word you are trying to define.  Many times, writers will give you clues to help you figure out the meaning.</a:t>
            </a:r>
          </a:p>
          <a:p>
            <a:r>
              <a:rPr lang="en-US" sz="3500" b="1" u="sng" dirty="0" smtClean="0">
                <a:solidFill>
                  <a:srgbClr val="FF0000"/>
                </a:solidFill>
              </a:rPr>
              <a:t>Hide and Decide:  </a:t>
            </a:r>
            <a:r>
              <a:rPr lang="en-US" sz="3500" dirty="0"/>
              <a:t>When trying to figure out the meaning of a </a:t>
            </a:r>
            <a:r>
              <a:rPr lang="en-US" sz="3500" dirty="0" smtClean="0"/>
              <a:t>word:  Read the sentence, hide the word, and replace the word with one that would make sense in the context</a:t>
            </a:r>
            <a:r>
              <a:rPr lang="en-US" sz="3500" smtClean="0"/>
              <a:t>. </a:t>
            </a:r>
          </a:p>
          <a:p>
            <a:r>
              <a:rPr lang="en-US" sz="3500" b="1" u="sng" smtClean="0">
                <a:solidFill>
                  <a:srgbClr val="FF0000"/>
                </a:solidFill>
              </a:rPr>
              <a:t>Word </a:t>
            </a:r>
            <a:r>
              <a:rPr lang="en-US" sz="3500" b="1" u="sng" dirty="0">
                <a:solidFill>
                  <a:srgbClr val="FF0000"/>
                </a:solidFill>
              </a:rPr>
              <a:t>Parts:  </a:t>
            </a:r>
            <a:r>
              <a:rPr lang="en-US" sz="3500" dirty="0"/>
              <a:t>Look for familiar word parts within the word you are trying to define.  It would be helpful to look for prefixes, suffixes, and root words.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0110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85</TotalTime>
  <Words>319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Vocabulary Impact</vt:lpstr>
      <vt:lpstr>Writers use words in different ways, depending on their purpose. </vt:lpstr>
      <vt:lpstr>Figurative</vt:lpstr>
      <vt:lpstr>Technical</vt:lpstr>
      <vt:lpstr>Connotative</vt:lpstr>
      <vt:lpstr>Are you Having trouble determining the meaning of words you read?</vt:lpstr>
      <vt:lpstr>Helpful Strategies:  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Impact</dc:title>
  <dc:creator>Watanabe, Kimiyo A.</dc:creator>
  <cp:lastModifiedBy>Mchone, Heather A.</cp:lastModifiedBy>
  <cp:revision>9</cp:revision>
  <dcterms:created xsi:type="dcterms:W3CDTF">2016-10-27T18:47:09Z</dcterms:created>
  <dcterms:modified xsi:type="dcterms:W3CDTF">2016-10-28T19:45:06Z</dcterms:modified>
</cp:coreProperties>
</file>