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12"/>
  </p:notesMasterIdLst>
  <p:handoutMasterIdLst>
    <p:handoutMasterId r:id="rId13"/>
  </p:handoutMasterIdLst>
  <p:sldIdLst>
    <p:sldId id="336" r:id="rId2"/>
    <p:sldId id="329" r:id="rId3"/>
    <p:sldId id="331" r:id="rId4"/>
    <p:sldId id="334" r:id="rId5"/>
    <p:sldId id="265" r:id="rId6"/>
    <p:sldId id="314" r:id="rId7"/>
    <p:sldId id="263" r:id="rId8"/>
    <p:sldId id="338" r:id="rId9"/>
    <p:sldId id="344" r:id="rId10"/>
    <p:sldId id="348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621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3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2B19C4-40C1-4C03-8AA3-73AF7579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1ECF22-9BC6-466E-B0A0-AE942DCAC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ECF22-9BC6-466E-B0A0-AE942DCAC0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9829B-42B9-40BF-9CC6-E17846E2D9A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(Read slide.)</a:t>
            </a:r>
          </a:p>
        </p:txBody>
      </p:sp>
    </p:spTree>
    <p:extLst>
      <p:ext uri="{BB962C8B-B14F-4D97-AF65-F5344CB8AC3E}">
        <p14:creationId xmlns:p14="http://schemas.microsoft.com/office/powerpoint/2010/main" val="332452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2B56A-55EA-4B00-A039-78D688DA5AD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Example: prosody. Saw it in print, heard it in presentations and in conversations, and need to use it.</a:t>
            </a:r>
          </a:p>
          <a:p>
            <a:pPr eaLnBrk="1" hangingPunct="1"/>
            <a:r>
              <a:rPr lang="en-US" smtClean="0"/>
              <a:t>Think about the process of how you learned those words and jot down a few notes. How do you learn new words? What were the circumstances? Where was the situation? How did you know you had the right meaning?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Take a few minutes to jot down your ideas. If you finish feel free to share.</a:t>
            </a:r>
          </a:p>
        </p:txBody>
      </p:sp>
    </p:spTree>
    <p:extLst>
      <p:ext uri="{BB962C8B-B14F-4D97-AF65-F5344CB8AC3E}">
        <p14:creationId xmlns:p14="http://schemas.microsoft.com/office/powerpoint/2010/main" val="290599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B511EF-8043-492B-903B-5E5C076C4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28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99F36-5AA4-4203-A2C6-BE3191C83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E86E5-650D-43DE-BFAB-F2E905BD9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28739-7E04-4583-AB00-C2ACEE083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A458F4D-A5C9-4E34-9ABB-6EC9C2C10D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831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770C7-CAB3-46A2-A50F-D0BC23CB7D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45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6544-16D1-4A13-B11B-FA780ED5E2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38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D0EA1-00A2-422D-8C23-BBD4EDB5A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BA7B4-482C-477D-BA91-7433D5476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pPr>
              <a:defRPr/>
            </a:pPr>
            <a:fld id="{D2F5D5BA-8D03-43E2-B158-4D3E534DA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638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pPr>
              <a:defRPr/>
            </a:pPr>
            <a:fld id="{2369E20B-891F-459B-A3DB-72EAD4BAE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833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F93CDB29-C5DD-4187-A24B-586431D35C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51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33742" cy="14921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1800" dirty="0" smtClean="0"/>
              <a:t>VOCABULARY: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So Many Words – So Little Time</a:t>
            </a:r>
          </a:p>
        </p:txBody>
      </p:sp>
      <p:pic>
        <p:nvPicPr>
          <p:cNvPr id="3076" name="Picture 4" descr="C:\Documents and Settings\nolanm2.DCPS\Local Settings\Temporary Internet Files\Content.IE5\T1YS9OIP\MPj01749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48768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5821" y="6630432"/>
            <a:ext cx="3086100" cy="34579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© Marjorie M. Nolan/Iris J. Lipsky 2016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824242" cy="1492132"/>
          </a:xfrm>
        </p:spPr>
        <p:txBody>
          <a:bodyPr>
            <a:normAutofit/>
          </a:bodyPr>
          <a:lstStyle/>
          <a:p>
            <a:pPr lvl="0"/>
            <a:r>
              <a:rPr lang="en-US" altLang="en-US" sz="3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Prefix</a:t>
            </a:r>
            <a:r>
              <a:rPr lang="en-US" altLang="en-US" sz="36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en-US" altLang="en-US" sz="3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en-US" altLang="en-US" sz="1000" dirty="0">
                <a:solidFill>
                  <a:schemeClr val="tx1"/>
                </a:solidFill>
              </a:rPr>
              <a:t/>
            </a:r>
            <a:br>
              <a:rPr lang="en-US" altLang="en-US" sz="10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4122" y="837553"/>
            <a:ext cx="7633742" cy="55386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dirty="0" smtClean="0">
              <a:solidFill>
                <a:srgbClr val="C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  </a:t>
            </a:r>
            <a:r>
              <a:rPr lang="en-US" alt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symmetry; not identical on both sides of a central line</a:t>
            </a:r>
            <a:r>
              <a:rPr lang="en-US" alt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Pronounced </a:t>
            </a:r>
            <a:r>
              <a:rPr lang="en-US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 smtClean="0">
                <a:solidFill>
                  <a:schemeClr val="tx1"/>
                </a:solidFill>
              </a:rPr>
              <a:t>ey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s</a:t>
            </a:r>
            <a:r>
              <a:rPr lang="en-US" sz="2400" i="1" dirty="0" err="1" smtClean="0">
                <a:solidFill>
                  <a:schemeClr val="tx1"/>
                </a:solidFill>
              </a:rPr>
              <a:t>uh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</a:rPr>
              <a:t>me</a:t>
            </a:r>
            <a:r>
              <a:rPr lang="en-US" sz="2400" dirty="0" smtClean="0">
                <a:solidFill>
                  <a:schemeClr val="tx1"/>
                </a:solidFill>
              </a:rPr>
              <a:t>-tri-</a:t>
            </a:r>
            <a:r>
              <a:rPr lang="en-US" sz="2400" dirty="0" err="1" smtClean="0">
                <a:solidFill>
                  <a:schemeClr val="tx1"/>
                </a:solidFill>
              </a:rPr>
              <a:t>k</a:t>
            </a:r>
            <a:r>
              <a:rPr lang="en-US" sz="2400" i="1" dirty="0" err="1" smtClean="0">
                <a:solidFill>
                  <a:schemeClr val="tx1"/>
                </a:solidFill>
              </a:rPr>
              <a:t>uh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/>
              <a:t>l</a:t>
            </a:r>
            <a:r>
              <a:rPr lang="en-US" alt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hemline of her skirt was </a:t>
            </a:r>
            <a:r>
              <a:rPr lang="en-US" altLang="en-US" sz="3000" b="1" u="sng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asymmetrical</a:t>
            </a:r>
            <a:r>
              <a:rPr lang="en-US" alt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falling diagonally from her knee to her ankle.</a:t>
            </a:r>
            <a:endParaRPr lang="en-US" alt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676400"/>
            <a:ext cx="2441889" cy="36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</a:t>
            </a:r>
            <a:r>
              <a:rPr lang="en-US" dirty="0" smtClean="0"/>
              <a:t>LEARN</a:t>
            </a:r>
            <a:r>
              <a:rPr lang="en-US" dirty="0" smtClean="0"/>
              <a:t> </a:t>
            </a:r>
            <a:r>
              <a:rPr lang="en-US" dirty="0" smtClean="0"/>
              <a:t>Vocabulary?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6781800" cy="4191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100" name="Picture 5" descr="C:\Documents and Settings\nolanm2.DCPS\Local Settings\Temporary Internet Files\Content.IE5\NTIRJ39Y\MPj04394810000[1].jpg"/>
          <p:cNvPicPr>
            <a:picLocks noChangeAspect="1" noChangeArrowheads="1"/>
          </p:cNvPicPr>
          <p:nvPr/>
        </p:nvPicPr>
        <p:blipFill rotWithShape="1">
          <a:blip r:embed="rId2" cstate="print"/>
          <a:srcRect b="6937"/>
          <a:stretch/>
        </p:blipFill>
        <p:spPr bwMode="auto">
          <a:xfrm>
            <a:off x="685800" y="1295400"/>
            <a:ext cx="7848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219200" y="1752600"/>
            <a:ext cx="5257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i="1" dirty="0">
                <a:latin typeface="Kristen ITC" pitchFamily="66" charset="0"/>
              </a:rPr>
              <a:t>Learning, as a language based activity, is fundamentally and profoundly dependent on vocabulary knowledge.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629400"/>
            <a:ext cx="3086100" cy="34579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© Marjorie M. Nolan/Iris J. Lipsky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It Pays Off…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295400"/>
            <a:ext cx="7633742" cy="359359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Every word learned equals one more dollar in your yearly salary—unless you are a teacher.</a:t>
            </a:r>
          </a:p>
        </p:txBody>
      </p:sp>
      <p:pic>
        <p:nvPicPr>
          <p:cNvPr id="5124" name="Picture 7" descr="C:\Documents and Settings\nolanm2.DCPS\Local Settings\Temporary Internet Files\Content.IE5\57QBFBA9\MPj039929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53673"/>
            <a:ext cx="4892675" cy="391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Beyond the first 10,000 words used the rest are </a:t>
            </a:r>
            <a:r>
              <a:rPr lang="en-US" sz="2800" b="1" u="sng" dirty="0" smtClean="0"/>
              <a:t> rare words</a:t>
            </a:r>
            <a:r>
              <a:rPr lang="en-US" sz="2800" dirty="0" smtClean="0"/>
              <a:t>, and these play a critical role in reading. The eventual strength of our vocabulary is determined not by the common ten thousand words, </a:t>
            </a:r>
            <a:r>
              <a:rPr lang="en-US" sz="2800" dirty="0" smtClean="0">
                <a:solidFill>
                  <a:srgbClr val="FF33CC"/>
                </a:solidFill>
              </a:rPr>
              <a:t>but by how many </a:t>
            </a:r>
            <a:r>
              <a:rPr lang="en-US" sz="2800" b="1" u="sng" dirty="0" smtClean="0">
                <a:solidFill>
                  <a:srgbClr val="FF33CC"/>
                </a:solidFill>
              </a:rPr>
              <a:t>rare words </a:t>
            </a:r>
            <a:r>
              <a:rPr lang="en-US" sz="2800" dirty="0" smtClean="0">
                <a:solidFill>
                  <a:srgbClr val="FF33CC"/>
                </a:solidFill>
              </a:rPr>
              <a:t>we understand</a:t>
            </a:r>
            <a:r>
              <a:rPr lang="en-US" sz="2800" dirty="0" smtClean="0"/>
              <a:t>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99CCFF"/>
                </a:solidFill>
              </a:rPr>
              <a:t>(Hart and </a:t>
            </a:r>
            <a:r>
              <a:rPr lang="en-US" sz="3200" dirty="0" err="1" smtClean="0">
                <a:solidFill>
                  <a:srgbClr val="99CCFF"/>
                </a:solidFill>
              </a:rPr>
              <a:t>Risley</a:t>
            </a:r>
            <a:r>
              <a:rPr lang="en-US" sz="3200" dirty="0" smtClean="0">
                <a:solidFill>
                  <a:srgbClr val="99CCFF"/>
                </a:solidFill>
              </a:rPr>
              <a:t>)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9219" name="Picture 4" descr="C:\Documents and Settings\nolanm2.DCPS\Local Settings\Temporary Internet Files\Content.IE5\NTIRJ39Y\MPj04394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8702"/>
            <a:ext cx="3994150" cy="278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6588404"/>
            <a:ext cx="3086100" cy="34579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© Marjorie M. Nolan/Iris J. Lipsky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 We </a:t>
            </a:r>
            <a:r>
              <a:rPr lang="en-US" dirty="0" err="1" smtClean="0"/>
              <a:t>LeaRn</a:t>
            </a:r>
            <a:r>
              <a:rPr lang="en-US" dirty="0" smtClean="0"/>
              <a:t> New Words?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99917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Context Clues</a:t>
            </a:r>
          </a:p>
          <a:p>
            <a:pPr eaLnBrk="1" hangingPunct="1">
              <a:defRPr/>
            </a:pPr>
            <a:r>
              <a:rPr lang="en-US" sz="3600" dirty="0" smtClean="0"/>
              <a:t>Content</a:t>
            </a:r>
          </a:p>
          <a:p>
            <a:pPr eaLnBrk="1" hangingPunct="1">
              <a:defRPr/>
            </a:pPr>
            <a:r>
              <a:rPr lang="en-US" sz="3600" dirty="0" smtClean="0"/>
              <a:t>Typographical Clues</a:t>
            </a:r>
          </a:p>
          <a:p>
            <a:pPr eaLnBrk="1" hangingPunct="1">
              <a:defRPr/>
            </a:pPr>
            <a:r>
              <a:rPr lang="en-US" sz="3600" dirty="0" smtClean="0"/>
              <a:t>Word Parts</a:t>
            </a:r>
          </a:p>
          <a:p>
            <a:pPr eaLnBrk="1" hangingPunct="1">
              <a:defRPr/>
            </a:pPr>
            <a:r>
              <a:rPr lang="en-US" sz="3600" dirty="0" smtClean="0"/>
              <a:t>Repeated Exposure</a:t>
            </a:r>
          </a:p>
          <a:p>
            <a:pPr eaLnBrk="1" hangingPunct="1">
              <a:defRPr/>
            </a:pPr>
            <a:r>
              <a:rPr lang="en-US" sz="3600" dirty="0" smtClean="0"/>
              <a:t>Word Walls</a:t>
            </a:r>
          </a:p>
        </p:txBody>
      </p:sp>
      <p:pic>
        <p:nvPicPr>
          <p:cNvPr id="12292" name="Picture 6" descr="C:\Documents and Settings\nolanm2.DCPS\Local Settings\Temporary Internet Files\Content.IE5\57QBFBA9\MPj04387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048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556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Word Parts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7724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Looking for roots, prefixes and suffixes </a:t>
            </a:r>
            <a:r>
              <a:rPr lang="en-US" sz="2800" dirty="0" smtClean="0"/>
              <a:t>allows the student access to MANY unknown words.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It is best done if the introduction of such words is done </a:t>
            </a:r>
            <a:r>
              <a:rPr lang="en-US" sz="2800" dirty="0"/>
              <a:t>school-wide; </a:t>
            </a:r>
            <a:r>
              <a:rPr lang="en-US" sz="2800" dirty="0" smtClean="0"/>
              <a:t>different </a:t>
            </a:r>
            <a:r>
              <a:rPr lang="en-US" sz="2800" dirty="0"/>
              <a:t>content areas can explain </a:t>
            </a:r>
            <a:r>
              <a:rPr lang="en-US" sz="2800" u="sng" dirty="0"/>
              <a:t>their</a:t>
            </a:r>
            <a:r>
              <a:rPr lang="en-US" sz="2800" dirty="0"/>
              <a:t> use of these words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Multiple exposures </a:t>
            </a:r>
            <a:r>
              <a:rPr lang="en-US" sz="2800" dirty="0" smtClean="0"/>
              <a:t>and repetition will </a:t>
            </a:r>
            <a:r>
              <a:rPr lang="en-US" sz="2800" dirty="0" smtClean="0"/>
              <a:t>increase the understanding of the words.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word is only truly learned after it is </a:t>
            </a:r>
            <a:r>
              <a:rPr lang="en-US" sz="2800" dirty="0" smtClean="0"/>
              <a:t>used in meaningful ways and conversation </a:t>
            </a:r>
            <a:r>
              <a:rPr lang="en-US" sz="2800" dirty="0" smtClean="0"/>
              <a:t>AT LEAST 10 – 15 times!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  <p:pic>
        <p:nvPicPr>
          <p:cNvPr id="2050" name="Picture 2" descr="https://verbumnosvocat.files.wordpress.com/2012/07/verbum-card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822575" cy="2116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ocumentsdelivered.com/wp-content/uploads/2016/04/vintage-hand-new-wo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3103"/>
            <a:ext cx="3508375" cy="192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Encountering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57654"/>
            <a:ext cx="8229600" cy="45307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200" dirty="0" smtClean="0"/>
              <a:t>Think of a new word you have recently learned.</a:t>
            </a:r>
          </a:p>
          <a:p>
            <a:pPr eaLnBrk="1" hangingPunct="1">
              <a:defRPr/>
            </a:pPr>
            <a:r>
              <a:rPr lang="en-US" sz="3200" dirty="0" smtClean="0"/>
              <a:t>What was the context for that learning?</a:t>
            </a:r>
          </a:p>
          <a:p>
            <a:pPr eaLnBrk="1" hangingPunct="1">
              <a:defRPr/>
            </a:pPr>
            <a:r>
              <a:rPr lang="en-US" sz="3200" dirty="0" smtClean="0"/>
              <a:t>Through what means did you encounter the word?</a:t>
            </a:r>
          </a:p>
          <a:p>
            <a:pPr eaLnBrk="1" hangingPunct="1">
              <a:defRPr/>
            </a:pPr>
            <a:r>
              <a:rPr lang="en-US" sz="3200" dirty="0" smtClean="0"/>
              <a:t>What motivated you to learn and remember that word?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KFC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76400"/>
            <a:ext cx="7824242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</a:t>
            </a:r>
            <a:r>
              <a:rPr lang="en-US" dirty="0" smtClean="0"/>
              <a:t>method for tackling vocabulary is </a:t>
            </a:r>
            <a:r>
              <a:rPr lang="en-US" dirty="0" smtClean="0"/>
              <a:t>called </a:t>
            </a:r>
            <a:r>
              <a:rPr lang="en-US" i="1" dirty="0" smtClean="0">
                <a:solidFill>
                  <a:srgbClr val="FF0000"/>
                </a:solidFill>
              </a:rPr>
              <a:t>Knowledge for College </a:t>
            </a:r>
            <a:r>
              <a:rPr lang="en-US" dirty="0" smtClean="0"/>
              <a:t>(KFC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This plan involves active teaching of specific root words, prefixes, and suffixes in every </a:t>
            </a:r>
            <a:r>
              <a:rPr lang="en-US" dirty="0" smtClean="0"/>
              <a:t>classroom for repeated exposure.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KFC </a:t>
            </a:r>
            <a:r>
              <a:rPr lang="en-US" dirty="0" smtClean="0"/>
              <a:t>is used in addition to other vocabulary instruction.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27652" name="Picture 2" descr="http://farm1.static.flickr.com/56/120470303_2bb3365c08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0" y="406414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© Marjorie M. Nolan/Iris J. Lipsky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10.thisnext.com/media/largest_dimension/6E8E58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8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381000" y="-264318"/>
            <a:ext cx="6324600" cy="1283493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asymmetrical</a:t>
            </a:r>
          </a:p>
        </p:txBody>
      </p:sp>
      <p:pic>
        <p:nvPicPr>
          <p:cNvPr id="1026" name="Picture 2" descr="http://upload.wikimedia.org/wikipedia/commons/thumb/4/41/Asymmetric_%28PSF%29.png/220px-Asymmetric_%28PSF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4120"/>
            <a:ext cx="2895600" cy="21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hort Asymmetrical Haircut with Side Swept Bangs Trendy Short Asymmetrical Haircu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kylacornelius.theworldrace.org/blogphotos/theworldrace/kylacornelius/tipped-scale-400x2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6725"/>
            <a:ext cx="381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3.bp.blogspot.com/-aXemEZv61NU/TdCAgkTLPxI/AAAAAAAAAVY/KroVJIk57-Q/s1600/pablo-picasso-portrait-of-dora-ma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5320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12077</TotalTime>
  <Words>467</Words>
  <Application>Microsoft Office PowerPoint</Application>
  <PresentationFormat>On-screen Show (4:3)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Kristen ITC</vt:lpstr>
      <vt:lpstr>Times New Roman</vt:lpstr>
      <vt:lpstr>Verdana</vt:lpstr>
      <vt:lpstr>Wingdings</vt:lpstr>
      <vt:lpstr>Badge</vt:lpstr>
      <vt:lpstr> VOCABULARY:  So Many Words – So Little Time</vt:lpstr>
      <vt:lpstr>Why LEARN Vocabulary?</vt:lpstr>
      <vt:lpstr>It Pays Off…</vt:lpstr>
      <vt:lpstr>PowerPoint Presentation</vt:lpstr>
      <vt:lpstr>How Do We LeaRn New Words?</vt:lpstr>
      <vt:lpstr>Word Parts</vt:lpstr>
      <vt:lpstr>Encountering</vt:lpstr>
      <vt:lpstr>KFC</vt:lpstr>
      <vt:lpstr>asymmetrical</vt:lpstr>
      <vt:lpstr>Prefix: a-  = without </vt:lpstr>
    </vt:vector>
  </TitlesOfParts>
  <Company>UCF FLaRE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VOCABULARY: So Many Words – So Little Time</dc:title>
  <dc:creator>Iris Lipsky;Margie Nolan</dc:creator>
  <cp:keywords>KFC</cp:keywords>
  <cp:lastModifiedBy>Mchone, Heather A.</cp:lastModifiedBy>
  <cp:revision>303</cp:revision>
  <dcterms:created xsi:type="dcterms:W3CDTF">2006-05-13T23:52:39Z</dcterms:created>
  <dcterms:modified xsi:type="dcterms:W3CDTF">2016-08-18T19:03:06Z</dcterms:modified>
</cp:coreProperties>
</file>