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CE13"/>
    <a:srgbClr val="800080"/>
    <a:srgbClr val="33CC33"/>
    <a:srgbClr val="EA64AD"/>
    <a:srgbClr val="1DC4FF"/>
    <a:srgbClr val="297D9B"/>
    <a:srgbClr val="00BBFE"/>
    <a:srgbClr val="2F9395"/>
    <a:srgbClr val="388C6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D94FB082-E017-4A41-B8F4-B64364F52DA1}" type="datetimeFigureOut">
              <a:rPr lang="en-US" smtClean="0"/>
              <a:t>03/02/2017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13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03/02/2017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2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D94FB082-E017-4A41-B8F4-B64364F52DA1}" type="datetimeFigureOut">
              <a:rPr lang="en-US" smtClean="0"/>
              <a:t>03/02/2017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72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03/02/2017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9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4FB082-E017-4A41-B8F4-B64364F52DA1}" type="datetimeFigureOut">
              <a:rPr lang="en-US" smtClean="0"/>
              <a:t>03/02/2017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381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03/02/2017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03/02/2017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9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03/02/2017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8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03/02/2017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067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D94FB082-E017-4A41-B8F4-B64364F52DA1}" type="datetimeFigureOut">
              <a:rPr lang="en-US" smtClean="0"/>
              <a:t>03/02/2017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130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D94FB082-E017-4A41-B8F4-B64364F52DA1}" type="datetimeFigureOut">
              <a:rPr lang="en-US" smtClean="0"/>
              <a:t>03/02/2017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2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94FB082-E017-4A41-B8F4-B64364F52DA1}" type="datetimeFigureOut">
              <a:rPr lang="en-US" smtClean="0"/>
              <a:t>03/02/2017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38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1696" y="177636"/>
            <a:ext cx="92171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(adj.)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rPr>
              <a:t>pleasantly calm &amp; peaceful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Equals 4"/>
          <p:cNvSpPr/>
          <p:nvPr/>
        </p:nvSpPr>
        <p:spPr>
          <a:xfrm>
            <a:off x="3227293" y="189167"/>
            <a:ext cx="1058814" cy="623271"/>
          </a:xfrm>
          <a:prstGeom prst="mathEqual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07450" y="-169797"/>
            <a:ext cx="5840099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placid</a:t>
            </a:r>
            <a:endParaRPr lang="en-US" sz="75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349" y="1673055"/>
            <a:ext cx="4958234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i="1" u="sng" dirty="0" smtClean="0">
                <a:ln>
                  <a:solidFill>
                    <a:schemeClr val="tx1"/>
                  </a:solidFill>
                </a:ln>
                <a:solidFill>
                  <a:srgbClr val="EDCE13"/>
                </a:solidFill>
                <a:latin typeface="Arial Black" panose="020B0A04020102020204" pitchFamily="34" charset="0"/>
              </a:rPr>
              <a:t>Synonyms</a:t>
            </a:r>
            <a:r>
              <a:rPr lang="en-US" sz="2500" i="1" dirty="0" smtClean="0">
                <a:ln>
                  <a:solidFill>
                    <a:schemeClr val="tx1"/>
                  </a:solidFill>
                </a:ln>
                <a:solidFill>
                  <a:srgbClr val="EDCE13"/>
                </a:solidFill>
                <a:latin typeface="Arial Black" panose="020B0A04020102020204" pitchFamily="34" charset="0"/>
              </a:rPr>
              <a:t>:  </a:t>
            </a:r>
            <a:r>
              <a:rPr lang="en-US" sz="2500" dirty="0" smtClean="0">
                <a:latin typeface="Arial Black" panose="020B0A04020102020204" pitchFamily="34" charset="0"/>
              </a:rPr>
              <a:t>serene, tranquil, mild</a:t>
            </a:r>
          </a:p>
          <a:p>
            <a:r>
              <a:rPr lang="en-US" sz="2500" i="1" u="sng" dirty="0" smtClean="0">
                <a:latin typeface="Arial Black" panose="020B0A04020102020204" pitchFamily="34" charset="0"/>
              </a:rPr>
              <a:t>Antonyms</a:t>
            </a:r>
            <a:r>
              <a:rPr lang="en-US" sz="2500" i="1" dirty="0" smtClean="0">
                <a:latin typeface="Arial Black" panose="020B0A04020102020204" pitchFamily="34" charset="0"/>
              </a:rPr>
              <a:t>:  </a:t>
            </a:r>
            <a:r>
              <a:rPr lang="en-US" sz="2500" strike="sngStrike" dirty="0" smtClean="0">
                <a:latin typeface="Arial Black" panose="020B0A04020102020204" pitchFamily="34" charset="0"/>
              </a:rPr>
              <a:t>noisy, turbulent</a:t>
            </a:r>
            <a:endParaRPr lang="en-US" sz="2500" strike="sngStrike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349" y="4639254"/>
            <a:ext cx="6353500" cy="20467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 b="1" i="1" u="sng" dirty="0">
                <a:ln>
                  <a:solidFill>
                    <a:schemeClr val="tx1"/>
                  </a:solidFill>
                </a:ln>
                <a:solidFill>
                  <a:srgbClr val="EDCE13"/>
                </a:solidFill>
                <a:latin typeface="Arial Black" panose="020B0A04020102020204" pitchFamily="34" charset="0"/>
              </a:rPr>
              <a:t>Sentence:  </a:t>
            </a:r>
            <a:r>
              <a:rPr lang="en-US" sz="2500" dirty="0">
                <a:latin typeface="Arial Black" panose="020B0A04020102020204" pitchFamily="34" charset="0"/>
              </a:rPr>
              <a:t>Underneath the most </a:t>
            </a:r>
            <a:r>
              <a:rPr lang="en-US" sz="2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placid</a:t>
            </a:r>
            <a:r>
              <a:rPr lang="en-US" sz="25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n-US" sz="2500" dirty="0" smtClean="0">
                <a:latin typeface="Arial Black" panose="020B0A04020102020204" pitchFamily="34" charset="0"/>
              </a:rPr>
              <a:t>waters</a:t>
            </a:r>
            <a:r>
              <a:rPr lang="en-US" sz="2500" dirty="0">
                <a:latin typeface="Arial Black" panose="020B0A04020102020204" pitchFamily="34" charset="0"/>
              </a:rPr>
              <a:t>, there are vicious currents and tides, and underwater volcanoes that are constantly </a:t>
            </a:r>
            <a:r>
              <a:rPr lang="en-US" sz="2500" dirty="0" smtClean="0">
                <a:latin typeface="Arial Black" panose="020B0A04020102020204" pitchFamily="34" charset="0"/>
              </a:rPr>
              <a:t>erupting.</a:t>
            </a:r>
            <a:r>
              <a:rPr lang="en-US" sz="2500" dirty="0">
                <a:latin typeface="Arial Black" panose="020B0A04020102020204" pitchFamily="34" charset="0"/>
              </a:rPr>
              <a:t> 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12599" y="722754"/>
            <a:ext cx="647729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Arial Black" panose="020B0A04020102020204" pitchFamily="34" charset="0"/>
              </a:rPr>
              <a:t>Root</a:t>
            </a:r>
            <a:r>
              <a:rPr lang="en-US" sz="3600" dirty="0" smtClean="0">
                <a:latin typeface="Arial Black" panose="020B0A04020102020204" pitchFamily="34" charset="0"/>
              </a:rPr>
              <a:t>: </a:t>
            </a:r>
            <a:r>
              <a:rPr lang="en-US" sz="4800" b="1" dirty="0" err="1" smtClean="0">
                <a:ln w="22225">
                  <a:solidFill>
                    <a:srgbClr val="80008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plac</a:t>
            </a:r>
            <a:r>
              <a:rPr lang="en-US" sz="4800" b="1" dirty="0" smtClean="0">
                <a:ln w="22225">
                  <a:solidFill>
                    <a:srgbClr val="80008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smtClean="0">
                <a:latin typeface="Arial Black" panose="020B0A04020102020204" pitchFamily="34" charset="0"/>
              </a:rPr>
              <a:t>to please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576" y="3541365"/>
            <a:ext cx="4920008" cy="8771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Her </a:t>
            </a:r>
            <a:r>
              <a:rPr lang="en-US" sz="2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placid</a:t>
            </a:r>
            <a:r>
              <a:rPr lang="en-US" sz="25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exterior hides______________________.</a:t>
            </a:r>
            <a:endParaRPr lang="en-US" dirty="0"/>
          </a:p>
        </p:txBody>
      </p:sp>
      <p:sp>
        <p:nvSpPr>
          <p:cNvPr id="10" name="AutoShape 2" descr="https://media0.giphy.com/media/Le5BxgkiTShtS/200w.webp#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4" descr="https://media0.giphy.com/media/Le5BxgkiTShtS/200w.webp#16"/>
          <p:cNvSpPr>
            <a:spLocks noChangeAspect="1" noChangeArrowheads="1"/>
          </p:cNvSpPr>
          <p:nvPr/>
        </p:nvSpPr>
        <p:spPr bwMode="auto">
          <a:xfrm>
            <a:off x="590362" y="3202409"/>
            <a:ext cx="3144593" cy="314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209183" y="823967"/>
            <a:ext cx="4770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 words with </a:t>
            </a:r>
            <a:r>
              <a:rPr lang="en-US" sz="2800" dirty="0" err="1" smtClean="0"/>
              <a:t>plac</a:t>
            </a:r>
            <a:r>
              <a:rPr lang="en-US" sz="2800" dirty="0" smtClean="0"/>
              <a:t> - :  </a:t>
            </a:r>
          </a:p>
          <a:p>
            <a:r>
              <a:rPr lang="en-US" sz="2800" dirty="0" smtClean="0"/>
              <a:t>placate = to soothe, calm</a:t>
            </a:r>
            <a:endParaRPr lang="en-US" sz="2800" dirty="0"/>
          </a:p>
        </p:txBody>
      </p:sp>
      <p:sp>
        <p:nvSpPr>
          <p:cNvPr id="12" name="AutoShape 2" descr="chew crunch serene gnaw inges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849" y="4552143"/>
            <a:ext cx="3965956" cy="2220935"/>
          </a:xfrm>
          <a:prstGeom prst="rect">
            <a:avLst/>
          </a:prstGeom>
        </p:spPr>
      </p:pic>
      <p:sp>
        <p:nvSpPr>
          <p:cNvPr id="18" name="AutoShape 4" descr="chew crunch serene gnaw ingest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6382" y="1778074"/>
            <a:ext cx="2008941" cy="2619375"/>
          </a:xfrm>
          <a:prstGeom prst="rect">
            <a:avLst/>
          </a:prstGeom>
        </p:spPr>
      </p:pic>
      <p:pic>
        <p:nvPicPr>
          <p:cNvPr id="1032" name="Picture 8" descr="Image result for peaceful chil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0" r="29"/>
          <a:stretch/>
        </p:blipFill>
        <p:spPr bwMode="auto">
          <a:xfrm>
            <a:off x="5413388" y="1971399"/>
            <a:ext cx="3591590" cy="238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9315</TotalTime>
  <Words>47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Century Schoolbook</vt:lpstr>
      <vt:lpstr>Corbel</vt:lpstr>
      <vt:lpstr>Feathered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Misa W</dc:creator>
  <cp:lastModifiedBy>Mchone, Heather A.</cp:lastModifiedBy>
  <cp:revision>42</cp:revision>
  <dcterms:created xsi:type="dcterms:W3CDTF">2016-10-25T23:34:43Z</dcterms:created>
  <dcterms:modified xsi:type="dcterms:W3CDTF">2017-03-06T20:04:37Z</dcterms:modified>
</cp:coreProperties>
</file>