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D9B"/>
    <a:srgbClr val="1DC4FF"/>
    <a:srgbClr val="00BBFE"/>
    <a:srgbClr val="2F9395"/>
    <a:srgbClr val="388C68"/>
    <a:srgbClr val="FF6600"/>
    <a:srgbClr val="BA4B06"/>
    <a:srgbClr val="8000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1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3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9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8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7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1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9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4FB082-E017-4A41-B8F4-B64364F52DA1}" type="datetimeFigureOut">
              <a:rPr lang="en-US" smtClean="0"/>
              <a:t>01/27/2017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1734" y="1250244"/>
            <a:ext cx="45916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Arial Black" panose="020B0A04020102020204" pitchFamily="34" charset="0"/>
              </a:rPr>
              <a:t>ROOT</a:t>
            </a:r>
            <a:r>
              <a:rPr lang="en-US" sz="3200" dirty="0" smtClean="0">
                <a:latin typeface="Arial Black" panose="020B0A04020102020204" pitchFamily="34" charset="0"/>
              </a:rPr>
              <a:t>: </a:t>
            </a:r>
            <a:r>
              <a:rPr lang="en-US" sz="4800" b="1" dirty="0" err="1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change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4886" y="671259"/>
            <a:ext cx="65618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(adj.) </a:t>
            </a:r>
            <a:r>
              <a:rPr lang="en-US" sz="2800" dirty="0" smtClean="0">
                <a:solidFill>
                  <a:srgbClr val="00B0F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unchangeable, invariable</a:t>
            </a:r>
            <a:endParaRPr lang="en-US" sz="2800" dirty="0">
              <a:solidFill>
                <a:srgbClr val="00B0F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Equals 4"/>
          <p:cNvSpPr/>
          <p:nvPr/>
        </p:nvSpPr>
        <p:spPr>
          <a:xfrm>
            <a:off x="5124973" y="671259"/>
            <a:ext cx="541631" cy="623271"/>
          </a:xfrm>
          <a:prstGeom prst="math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644" y="326886"/>
            <a:ext cx="4803821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7500" b="1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7500" b="1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mut</a:t>
            </a:r>
            <a:r>
              <a:rPr lang="en-US" sz="7500" b="1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able</a:t>
            </a:r>
            <a:endParaRPr lang="en-US" sz="7500" b="1" dirty="0"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677" y="1206973"/>
            <a:ext cx="5782714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latin typeface="Arial Black" panose="020B0A04020102020204" pitchFamily="34" charset="0"/>
              </a:rPr>
              <a:t>: </a:t>
            </a:r>
            <a:r>
              <a:rPr lang="en-US" sz="2500" dirty="0" smtClean="0">
                <a:latin typeface="Arial Black" panose="020B0A04020102020204" pitchFamily="34" charset="0"/>
              </a:rPr>
              <a:t>enduring, immovable</a:t>
            </a:r>
            <a:endParaRPr lang="en-US" sz="2500" dirty="0" smtClean="0">
              <a:latin typeface="Arial Black" panose="020B0A04020102020204" pitchFamily="34" charset="0"/>
            </a:endParaRPr>
          </a:p>
          <a:p>
            <a:r>
              <a:rPr lang="en-US" sz="2500" i="1" u="sng" dirty="0" smtClean="0">
                <a:latin typeface="Arial Black" panose="020B0A04020102020204" pitchFamily="34" charset="0"/>
              </a:rPr>
              <a:t>Antonyms</a:t>
            </a:r>
            <a:r>
              <a:rPr lang="en-US" sz="2500" i="1" dirty="0" smtClean="0">
                <a:latin typeface="Arial Black" panose="020B0A04020102020204" pitchFamily="34" charset="0"/>
              </a:rPr>
              <a:t>: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flexible, alterable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704" y="5489169"/>
            <a:ext cx="5826186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Sentence</a:t>
            </a:r>
            <a:r>
              <a:rPr lang="en-US" sz="2500" b="1" i="1" dirty="0" smtClean="0"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Her love for her child would always be </a:t>
            </a:r>
            <a:r>
              <a:rPr lang="en-US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1DC4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im</a:t>
            </a:r>
            <a:r>
              <a:rPr lang="en-US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mut</a:t>
            </a:r>
            <a:r>
              <a:rPr lang="en-US" sz="28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1DC4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able</a:t>
            </a:r>
            <a:r>
              <a:rPr lang="en-US" sz="2500" dirty="0" smtClean="0">
                <a:latin typeface="Arial Black" panose="020B0A04020102020204" pitchFamily="34" charset="0"/>
              </a:rPr>
              <a:t>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459" y="2081241"/>
            <a:ext cx="636216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Black" panose="020B0A04020102020204" pitchFamily="34" charset="0"/>
              </a:rPr>
              <a:t>Other </a:t>
            </a:r>
            <a:r>
              <a:rPr lang="en-US" sz="2200" b="1" u="sng" dirty="0" smtClean="0">
                <a:latin typeface="Arial Black" panose="020B0A04020102020204" pitchFamily="34" charset="0"/>
              </a:rPr>
              <a:t>“</a:t>
            </a:r>
            <a:r>
              <a:rPr lang="en-US" sz="2200" b="1" u="sng" dirty="0" err="1" smtClean="0">
                <a:latin typeface="Arial Black" panose="020B0A04020102020204" pitchFamily="34" charset="0"/>
              </a:rPr>
              <a:t>mut</a:t>
            </a:r>
            <a:r>
              <a:rPr lang="en-US" sz="2200" b="1" u="sng" dirty="0" smtClean="0">
                <a:latin typeface="Arial Black" panose="020B0A04020102020204" pitchFamily="34" charset="0"/>
              </a:rPr>
              <a:t>” </a:t>
            </a:r>
            <a:r>
              <a:rPr lang="en-US" sz="2200" b="1" u="sng" dirty="0" smtClean="0">
                <a:latin typeface="Arial Black" panose="020B0A04020102020204" pitchFamily="34" charset="0"/>
              </a:rPr>
              <a:t>Words: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>
                <a:latin typeface="Arial Black" panose="020B0A04020102020204" pitchFamily="34" charset="0"/>
              </a:rPr>
              <a:t>mutation</a:t>
            </a:r>
            <a:r>
              <a:rPr lang="en-US" sz="2200" dirty="0" smtClean="0">
                <a:latin typeface="Arial Black" panose="020B0A04020102020204" pitchFamily="34" charset="0"/>
              </a:rPr>
              <a:t> </a:t>
            </a:r>
            <a:r>
              <a:rPr lang="en-US" sz="2200" dirty="0" smtClean="0">
                <a:latin typeface="Arial Black" panose="020B0A04020102020204" pitchFamily="34" charset="0"/>
              </a:rPr>
              <a:t>– </a:t>
            </a:r>
            <a:r>
              <a:rPr lang="en-US" sz="2200" dirty="0" smtClean="0">
                <a:latin typeface="Arial Black" panose="020B0A04020102020204" pitchFamily="34" charset="0"/>
              </a:rPr>
              <a:t>a </a:t>
            </a:r>
            <a:r>
              <a:rPr lang="en-US" sz="2200" dirty="0" smtClean="0">
                <a:latin typeface="Arial Black" panose="020B0A04020102020204" pitchFamily="34" charset="0"/>
              </a:rPr>
              <a:t>change in form or nature</a:t>
            </a:r>
            <a:endParaRPr lang="en-US" sz="22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atin typeface="Arial Black" panose="020B0A04020102020204" pitchFamily="34" charset="0"/>
              </a:rPr>
              <a:t>transmute </a:t>
            </a:r>
            <a:r>
              <a:rPr lang="en-US" sz="2200" dirty="0" smtClean="0">
                <a:latin typeface="Arial Black" panose="020B0A04020102020204" pitchFamily="34" charset="0"/>
              </a:rPr>
              <a:t>– </a:t>
            </a:r>
            <a:r>
              <a:rPr lang="en-US" sz="2200" dirty="0" smtClean="0">
                <a:latin typeface="Arial Black" panose="020B0A04020102020204" pitchFamily="34" charset="0"/>
              </a:rPr>
              <a:t>transform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0952" y="5249810"/>
            <a:ext cx="5428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Although I tried to convince ______ of _____, I finally realized his decision was </a:t>
            </a:r>
            <a:r>
              <a:rPr lang="en-US" sz="2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1DC4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im</a:t>
            </a:r>
            <a:r>
              <a:rPr lang="en-US" sz="2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mut</a:t>
            </a:r>
            <a:r>
              <a:rPr lang="en-US" sz="2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1DC4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able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27" y="3272977"/>
            <a:ext cx="2807127" cy="1862611"/>
          </a:xfrm>
          <a:prstGeom prst="rect">
            <a:avLst/>
          </a:prstGeom>
        </p:spPr>
      </p:pic>
      <p:pic>
        <p:nvPicPr>
          <p:cNvPr id="11" name="Picture 6" descr="https://media1.giphy.com/media/l46CaOv2AmjpZgzPG/200.gif#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3" y="3243349"/>
            <a:ext cx="3836876" cy="21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1.giphy.com/media/Jiyg69gxrkc5G/200w.gif#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01" y="2700330"/>
            <a:ext cx="2518998" cy="25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8479021">
            <a:off x="8460782" y="2655428"/>
            <a:ext cx="360609" cy="814089"/>
          </a:xfrm>
          <a:prstGeom prst="downArrow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0118498">
            <a:off x="7274836" y="2319997"/>
            <a:ext cx="19064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OPPOSITE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190440" y="5219328"/>
            <a:ext cx="224062" cy="1090008"/>
          </a:xfrm>
          <a:prstGeom prst="rect">
            <a:avLst/>
          </a:prstGeom>
          <a:solidFill>
            <a:srgbClr val="297D9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591</TotalTime>
  <Words>67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30</cp:revision>
  <dcterms:created xsi:type="dcterms:W3CDTF">2016-10-25T23:34:43Z</dcterms:created>
  <dcterms:modified xsi:type="dcterms:W3CDTF">2017-01-28T03:16:00Z</dcterms:modified>
</cp:coreProperties>
</file>