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BFE"/>
    <a:srgbClr val="1DC4FF"/>
    <a:srgbClr val="297D9B"/>
    <a:srgbClr val="2F9395"/>
    <a:srgbClr val="388C68"/>
    <a:srgbClr val="FF6600"/>
    <a:srgbClr val="BA4B06"/>
    <a:srgbClr val="80008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33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3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9531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4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6298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28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97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5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9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0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02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9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3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FB082-E017-4A41-B8F4-B64364F52DA1}" type="datetimeFigureOut">
              <a:rPr lang="en-US" smtClean="0"/>
              <a:t>01/25/2017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85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  <p:sldLayoutId id="2147483815" r:id="rId14"/>
    <p:sldLayoutId id="2147483816" r:id="rId15"/>
    <p:sldLayoutId id="21474838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intermittent and comi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9"/>
          <a:stretch/>
        </p:blipFill>
        <p:spPr bwMode="auto">
          <a:xfrm>
            <a:off x="6148051" y="1303716"/>
            <a:ext cx="3862950" cy="3560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434834" y="198743"/>
            <a:ext cx="698893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>(adj.) </a:t>
            </a:r>
            <a:r>
              <a:rPr lang="en-US" sz="3300" dirty="0" smtClean="0">
                <a:solidFill>
                  <a:srgbClr val="FFFF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>stopping &amp; starting </a:t>
            </a:r>
          </a:p>
          <a:p>
            <a:pPr algn="ctr"/>
            <a:r>
              <a:rPr lang="en-US" sz="3300" dirty="0" smtClean="0">
                <a:solidFill>
                  <a:srgbClr val="FFFF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>at intervals</a:t>
            </a:r>
            <a:endParaRPr lang="en-US" sz="3300" dirty="0">
              <a:solidFill>
                <a:srgbClr val="FFFF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Equals 4"/>
          <p:cNvSpPr/>
          <p:nvPr/>
        </p:nvSpPr>
        <p:spPr>
          <a:xfrm>
            <a:off x="5557798" y="226873"/>
            <a:ext cx="541631" cy="623271"/>
          </a:xfrm>
          <a:prstGeom prst="mathEqual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893" y="-104737"/>
            <a:ext cx="5476905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</a:t>
            </a:r>
            <a:r>
              <a:rPr lang="en-US" sz="7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BF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mit</a:t>
            </a:r>
            <a:r>
              <a:rPr lang="en-US" sz="7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tent</a:t>
            </a:r>
            <a:endParaRPr lang="en-US" sz="7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57371" y="1363450"/>
            <a:ext cx="2062261" cy="267765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b="1" i="1" u="sng" dirty="0" smtClean="0">
                <a:latin typeface="Arial Black" panose="020B0A04020102020204" pitchFamily="34" charset="0"/>
              </a:rPr>
              <a:t>Synonyms</a:t>
            </a:r>
            <a:r>
              <a:rPr lang="en-US" sz="2500" i="1" dirty="0" smtClean="0">
                <a:latin typeface="Arial Black" panose="020B0A04020102020204" pitchFamily="34" charset="0"/>
              </a:rPr>
              <a:t>:  </a:t>
            </a:r>
            <a:r>
              <a:rPr lang="en-US" sz="2500" dirty="0" smtClean="0">
                <a:latin typeface="Arial Black" panose="020B0A04020102020204" pitchFamily="34" charset="0"/>
              </a:rPr>
              <a:t>irregular, </a:t>
            </a:r>
            <a:r>
              <a:rPr lang="en-US" sz="2500" dirty="0" err="1" smtClean="0">
                <a:latin typeface="Arial Black" panose="020B0A04020102020204" pitchFamily="34" charset="0"/>
              </a:rPr>
              <a:t>sporatic</a:t>
            </a:r>
            <a:endParaRPr lang="en-US" sz="2500" dirty="0" smtClean="0">
              <a:latin typeface="Arial Black" panose="020B0A04020102020204" pitchFamily="34" charset="0"/>
            </a:endParaRPr>
          </a:p>
          <a:p>
            <a:endParaRPr lang="en-US" dirty="0" smtClean="0">
              <a:latin typeface="Arial Black" panose="020B0A04020102020204" pitchFamily="34" charset="0"/>
            </a:endParaRPr>
          </a:p>
          <a:p>
            <a:r>
              <a:rPr lang="en-US" sz="2500" i="1" u="sng" dirty="0" smtClean="0">
                <a:latin typeface="Arial Black" panose="020B0A04020102020204" pitchFamily="34" charset="0"/>
              </a:rPr>
              <a:t>Antonyms</a:t>
            </a:r>
            <a:r>
              <a:rPr lang="en-US" sz="2500" i="1" dirty="0" smtClean="0">
                <a:latin typeface="Arial Black" panose="020B0A04020102020204" pitchFamily="34" charset="0"/>
              </a:rPr>
              <a:t>:  </a:t>
            </a:r>
            <a:r>
              <a:rPr lang="en-US" sz="2500" strike="sngStrike" dirty="0" smtClean="0">
                <a:latin typeface="Arial Black" panose="020B0A04020102020204" pitchFamily="34" charset="0"/>
              </a:rPr>
              <a:t>constant, frequent</a:t>
            </a:r>
            <a:endParaRPr lang="en-US" sz="2500" strike="sngStrike" dirty="0"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197" y="5541109"/>
            <a:ext cx="6021232" cy="12464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500" b="1" i="1" u="sng" dirty="0" smtClean="0">
                <a:latin typeface="Arial Black" panose="020B0A04020102020204" pitchFamily="34" charset="0"/>
              </a:rPr>
              <a:t>Sentence</a:t>
            </a:r>
            <a:r>
              <a:rPr lang="en-US" sz="2500" b="1" i="1" dirty="0" smtClean="0">
                <a:latin typeface="Arial Black" panose="020B0A04020102020204" pitchFamily="34" charset="0"/>
              </a:rPr>
              <a:t>:  </a:t>
            </a:r>
            <a:r>
              <a:rPr lang="en-US" sz="2500" dirty="0" smtClean="0">
                <a:latin typeface="Arial Black" panose="020B0A04020102020204" pitchFamily="34" charset="0"/>
              </a:rPr>
              <a:t>The</a:t>
            </a:r>
            <a:r>
              <a:rPr lang="en-US" sz="2500" dirty="0">
                <a:latin typeface="Arial Black" panose="020B0A04020102020204" pitchFamily="34" charset="0"/>
              </a:rPr>
              <a:t> </a:t>
            </a:r>
            <a:r>
              <a:rPr lang="en-US" sz="2500" b="1" dirty="0" smtClean="0">
                <a:ln w="19050">
                  <a:solidFill>
                    <a:srgbClr val="297D9B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intermittent</a:t>
            </a:r>
            <a:r>
              <a:rPr lang="en-US" sz="2500" dirty="0" smtClean="0">
                <a:latin typeface="Arial Black" panose="020B0A04020102020204" pitchFamily="34" charset="0"/>
              </a:rPr>
              <a:t> flickering of </a:t>
            </a:r>
            <a:r>
              <a:rPr lang="en-US" sz="2500" dirty="0">
                <a:latin typeface="Arial Black" panose="020B0A04020102020204" pitchFamily="34" charset="0"/>
              </a:rPr>
              <a:t>the </a:t>
            </a:r>
            <a:r>
              <a:rPr lang="en-US" sz="2500" dirty="0" smtClean="0">
                <a:latin typeface="Arial Black" panose="020B0A04020102020204" pitchFamily="34" charset="0"/>
              </a:rPr>
              <a:t>fluorescent light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smtClean="0">
                <a:latin typeface="Arial Black" panose="020B0A04020102020204" pitchFamily="34" charset="0"/>
              </a:rPr>
              <a:t>gave the student a headache.</a:t>
            </a:r>
            <a:endParaRPr lang="en-US" sz="2500" dirty="0"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7375" y="958437"/>
            <a:ext cx="546012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latin typeface="Arial Black" panose="020B0A04020102020204" pitchFamily="34" charset="0"/>
              </a:rPr>
              <a:t>ROOT</a:t>
            </a:r>
            <a:r>
              <a:rPr lang="en-US" sz="4000" dirty="0" smtClean="0">
                <a:latin typeface="Arial Black" panose="020B0A04020102020204" pitchFamily="34" charset="0"/>
              </a:rPr>
              <a:t>: </a:t>
            </a:r>
            <a:r>
              <a:rPr lang="en-US" sz="4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mit</a:t>
            </a:r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= to send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6361" y="1697033"/>
            <a:ext cx="5724904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u="sng" dirty="0" smtClean="0">
                <a:latin typeface="Arial Black" panose="020B0A04020102020204" pitchFamily="34" charset="0"/>
              </a:rPr>
              <a:t>Other “</a:t>
            </a:r>
            <a:r>
              <a:rPr lang="en-US" sz="2200" b="1" u="sng" dirty="0" err="1" smtClean="0">
                <a:latin typeface="Arial Black" panose="020B0A04020102020204" pitchFamily="34" charset="0"/>
              </a:rPr>
              <a:t>mit</a:t>
            </a:r>
            <a:r>
              <a:rPr lang="en-US" sz="2200" b="1" u="sng" dirty="0" smtClean="0">
                <a:latin typeface="Arial Black" panose="020B0A04020102020204" pitchFamily="34" charset="0"/>
              </a:rPr>
              <a:t>” Words: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u="sng" dirty="0" smtClean="0">
                <a:latin typeface="Arial Black" panose="020B0A04020102020204" pitchFamily="34" charset="0"/>
              </a:rPr>
              <a:t>transmit</a:t>
            </a:r>
            <a:r>
              <a:rPr lang="en-US" sz="2200" dirty="0" smtClean="0">
                <a:latin typeface="Arial Black" panose="020B0A04020102020204" pitchFamily="34" charset="0"/>
              </a:rPr>
              <a:t>– to send from one person, thing, or place to another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9059" y="5541109"/>
            <a:ext cx="5531601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anose="020B0A04020102020204" pitchFamily="34" charset="0"/>
              </a:rPr>
              <a:t>His </a:t>
            </a:r>
            <a:r>
              <a:rPr lang="en-US" sz="2400" b="1" dirty="0">
                <a:ln w="19050">
                  <a:solidFill>
                    <a:srgbClr val="297D9B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intermittent</a:t>
            </a:r>
            <a:r>
              <a:rPr lang="en-US" sz="2400" dirty="0" smtClean="0">
                <a:latin typeface="Arial Black" panose="020B0A04020102020204" pitchFamily="34" charset="0"/>
              </a:rPr>
              <a:t> displays of affection for his girlfriend, caused her to __________________.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99429" y="5541109"/>
            <a:ext cx="23413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intermittent and com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61" y="2924151"/>
            <a:ext cx="6746673" cy="2560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9301" y="4260253"/>
            <a:ext cx="3143602" cy="135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8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2496</TotalTime>
  <Words>61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Misa W</dc:creator>
  <cp:lastModifiedBy>Mchone, Heather A.</cp:lastModifiedBy>
  <cp:revision>35</cp:revision>
  <dcterms:created xsi:type="dcterms:W3CDTF">2016-10-25T23:34:43Z</dcterms:created>
  <dcterms:modified xsi:type="dcterms:W3CDTF">2017-01-25T16:35:31Z</dcterms:modified>
</cp:coreProperties>
</file>