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BFE"/>
    <a:srgbClr val="1DC4FF"/>
    <a:srgbClr val="297D9B"/>
    <a:srgbClr val="2F9395"/>
    <a:srgbClr val="388C68"/>
    <a:srgbClr val="FF6600"/>
    <a:srgbClr val="BA4B06"/>
    <a:srgbClr val="80008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7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5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9818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94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60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6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86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0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1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3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3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8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4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8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2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0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FB082-E017-4A41-B8F4-B64364F52DA1}" type="datetimeFigureOut">
              <a:rPr lang="en-US" smtClean="0"/>
              <a:t>01/11/2017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83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model or dioram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8" r="294" b="18284"/>
          <a:stretch/>
        </p:blipFill>
        <p:spPr bwMode="auto">
          <a:xfrm>
            <a:off x="6082765" y="2768081"/>
            <a:ext cx="2531165" cy="21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edia1.giphy.com/media/U8IT5B9UxgG08/200.gif#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770" y="2714073"/>
            <a:ext cx="3390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diminis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" t="1853" r="3506" b="684"/>
          <a:stretch/>
        </p:blipFill>
        <p:spPr bwMode="auto">
          <a:xfrm>
            <a:off x="35056" y="1643259"/>
            <a:ext cx="3723862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485738" y="909325"/>
            <a:ext cx="6988935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1270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diminish </a:t>
            </a:r>
            <a:r>
              <a:rPr lang="en-US" sz="3600" dirty="0" smtClean="0">
                <a:ln w="1270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= </a:t>
            </a:r>
            <a:r>
              <a:rPr lang="en-US" sz="2400" dirty="0" smtClean="0">
                <a:ln w="1270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(v.) </a:t>
            </a:r>
            <a:r>
              <a:rPr lang="en-US" sz="3600" dirty="0" smtClean="0">
                <a:ln w="1270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to lessen</a:t>
            </a:r>
            <a:endParaRPr lang="en-US" sz="3600" dirty="0">
              <a:ln w="12700">
                <a:solidFill>
                  <a:schemeClr val="bg1"/>
                </a:solidFill>
              </a:ln>
              <a:solidFill>
                <a:srgbClr val="FFFF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7261" y="1469624"/>
            <a:ext cx="3746940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i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Synonyms</a:t>
            </a:r>
            <a:r>
              <a:rPr lang="en-US" sz="2500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:  </a:t>
            </a:r>
            <a:r>
              <a:rPr lang="en-US" sz="25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reduce</a:t>
            </a:r>
          </a:p>
          <a:p>
            <a:r>
              <a:rPr lang="en-US" sz="2500" i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Antonyms</a:t>
            </a:r>
            <a:r>
              <a:rPr lang="en-US" sz="2500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:  </a:t>
            </a:r>
            <a:r>
              <a:rPr lang="en-US" sz="2500" strike="sngStrik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increase</a:t>
            </a:r>
            <a:endParaRPr lang="en-US" sz="2500" strike="sngStrike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110222"/>
            <a:ext cx="5880295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500" b="1" i="1" u="sng" dirty="0" smtClean="0">
                <a:latin typeface="Arial Black" panose="020B0A04020102020204" pitchFamily="34" charset="0"/>
              </a:rPr>
              <a:t>Sentence</a:t>
            </a:r>
            <a:r>
              <a:rPr lang="en-US" sz="2500" b="1" i="1" dirty="0" smtClean="0">
                <a:latin typeface="Arial Black" panose="020B0A04020102020204" pitchFamily="34" charset="0"/>
              </a:rPr>
              <a:t>:  </a:t>
            </a:r>
            <a:r>
              <a:rPr lang="en-US" sz="2500" dirty="0" smtClean="0">
                <a:latin typeface="Arial Black" panose="020B0A04020102020204" pitchFamily="34" charset="0"/>
              </a:rPr>
              <a:t>Their insults did not</a:t>
            </a:r>
            <a:r>
              <a:rPr lang="en-US" sz="2500" dirty="0">
                <a:latin typeface="Arial Black" panose="020B0A04020102020204" pitchFamily="34" charset="0"/>
              </a:rPr>
              <a:t> </a:t>
            </a:r>
            <a:r>
              <a:rPr lang="en-US" sz="25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diminish</a:t>
            </a:r>
            <a:r>
              <a:rPr lang="en-US" sz="2500" dirty="0" smtClean="0">
                <a:latin typeface="Arial Black" panose="020B0A04020102020204" pitchFamily="34" charset="0"/>
              </a:rPr>
              <a:t> his will to succeed.</a:t>
            </a:r>
          </a:p>
          <a:p>
            <a:endParaRPr lang="en-US" sz="2500" dirty="0">
              <a:latin typeface="Arial Black" panose="020B0A04020102020204" pitchFamily="34" charset="0"/>
            </a:endParaRPr>
          </a:p>
          <a:p>
            <a:r>
              <a:rPr lang="en-US" sz="2500" dirty="0" smtClean="0">
                <a:latin typeface="Arial Black" panose="020B0A04020102020204" pitchFamily="34" charset="0"/>
              </a:rPr>
              <a:t>_____ helped to </a:t>
            </a:r>
            <a:r>
              <a:rPr lang="en-US" sz="25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diminish </a:t>
            </a:r>
            <a:r>
              <a:rPr lang="en-US" sz="2500" dirty="0" smtClean="0">
                <a:latin typeface="Arial Black" panose="020B0A04020102020204" pitchFamily="34" charset="0"/>
              </a:rPr>
              <a:t>her fear.</a:t>
            </a:r>
            <a:endParaRPr lang="en-US" sz="2500" dirty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9936" y="-22953"/>
            <a:ext cx="569332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Arial Black" panose="020B0A04020102020204" pitchFamily="34" charset="0"/>
              </a:rPr>
              <a:t>ROOT</a:t>
            </a:r>
            <a:r>
              <a:rPr lang="en-US" sz="3600" dirty="0" smtClean="0">
                <a:latin typeface="Arial Black" panose="020B0A04020102020204" pitchFamily="34" charset="0"/>
              </a:rPr>
              <a:t>: 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min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dirty="0">
                <a:latin typeface="Arial Black" panose="020B0A04020102020204" pitchFamily="34" charset="0"/>
              </a:rPr>
              <a:t>=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dirty="0" smtClean="0">
                <a:latin typeface="Arial Black" panose="020B0A04020102020204" pitchFamily="34" charset="0"/>
              </a:rPr>
              <a:t>small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7672" y="872107"/>
            <a:ext cx="12001563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86600" y="872107"/>
            <a:ext cx="0" cy="598589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538585" y="863184"/>
            <a:ext cx="6988935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diminutive = (adj.) </a:t>
            </a:r>
            <a:r>
              <a:rPr lang="en-US" sz="3600" dirty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very small in size or stature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1399" y="2026635"/>
            <a:ext cx="3957153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i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Synonyms</a:t>
            </a:r>
            <a:r>
              <a:rPr lang="en-US" sz="2500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:  </a:t>
            </a:r>
            <a:r>
              <a:rPr lang="en-US" sz="25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miniature</a:t>
            </a:r>
          </a:p>
          <a:p>
            <a:r>
              <a:rPr lang="en-US" sz="2500" i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Antonyms</a:t>
            </a:r>
            <a:r>
              <a:rPr lang="en-US" sz="2500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:  </a:t>
            </a:r>
            <a:r>
              <a:rPr lang="en-US" sz="2500" strike="sngStrik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enormous</a:t>
            </a:r>
            <a:endParaRPr lang="en-US" sz="2500" strike="sngStrike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6464" y="4565065"/>
            <a:ext cx="5880295" cy="22929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500" b="1" i="1" u="sng" dirty="0" smtClean="0">
                <a:latin typeface="Arial Black" panose="020B0A04020102020204" pitchFamily="34" charset="0"/>
              </a:rPr>
              <a:t>Sentence</a:t>
            </a:r>
            <a:r>
              <a:rPr lang="en-US" sz="2500" b="1" i="1" dirty="0" smtClean="0">
                <a:latin typeface="Arial Black" panose="020B0A04020102020204" pitchFamily="34" charset="0"/>
              </a:rPr>
              <a:t>:  </a:t>
            </a:r>
            <a:r>
              <a:rPr lang="en-US" sz="2500" dirty="0" smtClean="0">
                <a:latin typeface="Arial Black" panose="020B0A04020102020204" pitchFamily="34" charset="0"/>
              </a:rPr>
              <a:t>The </a:t>
            </a:r>
            <a:r>
              <a:rPr lang="en-US" sz="25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diminutive</a:t>
            </a:r>
            <a:r>
              <a:rPr lang="en-US" sz="2500" dirty="0" smtClean="0">
                <a:latin typeface="Arial Black" panose="020B0A04020102020204" pitchFamily="34" charset="0"/>
              </a:rPr>
              <a:t> X-37B is a quarter of the size of the old space shuttles.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sz="2500" dirty="0" smtClean="0">
                <a:latin typeface="Arial Black" panose="020B0A04020102020204" pitchFamily="34" charset="0"/>
              </a:rPr>
              <a:t>The </a:t>
            </a:r>
            <a:r>
              <a:rPr lang="en-US" sz="25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diminutive</a:t>
            </a:r>
            <a:r>
              <a:rPr lang="en-US" sz="2500" dirty="0" smtClean="0">
                <a:latin typeface="Arial Black" panose="020B0A04020102020204" pitchFamily="34" charset="0"/>
              </a:rPr>
              <a:t> _______ was small in comparison to _____________.</a:t>
            </a:r>
            <a:endParaRPr lang="en-US" sz="2500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https://media2.giphy.com/media/ilhYAEtwuYDtu/200.gif#2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4" y="3366042"/>
            <a:ext cx="2616271" cy="174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ry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918" y="2683586"/>
            <a:ext cx="2121376" cy="212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1286</TotalTime>
  <Words>67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Bookman Old Style</vt:lpstr>
      <vt:lpstr>Rockwell</vt:lpstr>
      <vt:lpstr>Damask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Misa W</dc:creator>
  <cp:lastModifiedBy>Mchone, Heather A.</cp:lastModifiedBy>
  <cp:revision>38</cp:revision>
  <dcterms:created xsi:type="dcterms:W3CDTF">2016-10-25T23:34:43Z</dcterms:created>
  <dcterms:modified xsi:type="dcterms:W3CDTF">2017-01-11T18:45:59Z</dcterms:modified>
</cp:coreProperties>
</file>