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DC4FF"/>
    <a:srgbClr val="297D9B"/>
    <a:srgbClr val="00BBFE"/>
    <a:srgbClr val="2F9395"/>
    <a:srgbClr val="388C68"/>
    <a:srgbClr val="FF6600"/>
    <a:srgbClr val="BA4B06"/>
    <a:srgbClr val="80008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1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27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585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2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6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B082-E017-4A41-B8F4-B64364F52DA1}" type="datetimeFigureOut">
              <a:rPr lang="en-US" smtClean="0"/>
              <a:t>02/05/2018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685903-CABB-46BD-A21C-B6DB5E354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34834" y="198743"/>
            <a:ext cx="69889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(v.) </a:t>
            </a:r>
            <a:r>
              <a:rPr lang="en-US" sz="3600" dirty="0" smtClean="0">
                <a:solidFill>
                  <a:srgbClr val="FFFF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to free from bondage</a:t>
            </a:r>
            <a:endParaRPr lang="en-US" sz="3600" dirty="0"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Equals 4"/>
          <p:cNvSpPr/>
          <p:nvPr/>
        </p:nvSpPr>
        <p:spPr>
          <a:xfrm>
            <a:off x="5323285" y="247414"/>
            <a:ext cx="541631" cy="623271"/>
          </a:xfrm>
          <a:prstGeom prst="mathEqua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2071" y="-186078"/>
            <a:ext cx="5476905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</a:t>
            </a:r>
            <a:r>
              <a:rPr lang="en-US" sz="7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cipate</a:t>
            </a:r>
            <a:endParaRPr lang="en-US" sz="7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2300" y="863383"/>
            <a:ext cx="602123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Synonyms</a:t>
            </a:r>
            <a:r>
              <a:rPr lang="en-US" sz="2500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liberate, release</a:t>
            </a:r>
          </a:p>
          <a:p>
            <a:r>
              <a:rPr lang="en-US" sz="2500" i="1" u="sng" dirty="0" smtClean="0">
                <a:latin typeface="Arial Black" panose="020B0A04020102020204" pitchFamily="34" charset="0"/>
              </a:rPr>
              <a:t>Antonyms</a:t>
            </a:r>
            <a:r>
              <a:rPr lang="en-US" sz="2500" i="1" dirty="0" smtClean="0">
                <a:latin typeface="Arial Black" panose="020B0A04020102020204" pitchFamily="34" charset="0"/>
              </a:rPr>
              <a:t>:  </a:t>
            </a:r>
            <a:r>
              <a:rPr lang="en-US" sz="2500" strike="sngStrike" dirty="0" smtClean="0">
                <a:latin typeface="Arial Black" panose="020B0A04020102020204" pitchFamily="34" charset="0"/>
              </a:rPr>
              <a:t>imprison, incarcerate</a:t>
            </a:r>
            <a:endParaRPr lang="en-US" sz="2500" strike="sngStrike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6332" y="1693677"/>
            <a:ext cx="520593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500" b="1" i="1" u="sng" dirty="0" smtClean="0">
                <a:latin typeface="Arial Black" panose="020B0A04020102020204" pitchFamily="34" charset="0"/>
              </a:rPr>
              <a:t>Sentence</a:t>
            </a:r>
            <a:r>
              <a:rPr lang="en-US" sz="2500" b="1" i="1" dirty="0" smtClean="0">
                <a:latin typeface="Arial Black" panose="020B0A04020102020204" pitchFamily="34" charset="0"/>
              </a:rPr>
              <a:t>:  </a:t>
            </a:r>
            <a:r>
              <a:rPr lang="en-US" sz="2500" dirty="0" smtClean="0">
                <a:latin typeface="Arial Black" panose="020B0A04020102020204" pitchFamily="34" charset="0"/>
              </a:rPr>
              <a:t>There was a Spartan law forbidding masters to</a:t>
            </a:r>
            <a:r>
              <a:rPr lang="en-US" sz="2500" dirty="0">
                <a:latin typeface="Arial Black" panose="020B0A04020102020204" pitchFamily="34" charset="0"/>
              </a:rPr>
              <a:t> </a:t>
            </a:r>
            <a:r>
              <a:rPr lang="en-US" sz="2500" b="1" dirty="0" smtClean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emancipate</a:t>
            </a:r>
            <a:r>
              <a:rPr lang="en-US" sz="2500" dirty="0" smtClean="0">
                <a:latin typeface="Arial Black" panose="020B0A04020102020204" pitchFamily="34" charset="0"/>
              </a:rPr>
              <a:t> their slaves.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708" y="905798"/>
            <a:ext cx="50229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Black" panose="020B0A04020102020204" pitchFamily="34" charset="0"/>
              </a:rPr>
              <a:t>ROOT</a:t>
            </a:r>
            <a:r>
              <a:rPr lang="en-US" sz="3600" dirty="0" smtClean="0">
                <a:latin typeface="Arial Black" panose="020B0A04020102020204" pitchFamily="34" charset="0"/>
              </a:rPr>
              <a:t>: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man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dirty="0" smtClean="0">
                <a:latin typeface="Arial Black" panose="020B0A04020102020204" pitchFamily="34" charset="0"/>
              </a:rPr>
              <a:t>hand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672" y="1824888"/>
            <a:ext cx="5348577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 Black" panose="020B0A04020102020204" pitchFamily="34" charset="0"/>
              </a:rPr>
              <a:t>Other “man” Words: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 smtClean="0">
                <a:latin typeface="Arial Black" panose="020B0A04020102020204" pitchFamily="34" charset="0"/>
              </a:rPr>
              <a:t>manual</a:t>
            </a:r>
            <a:r>
              <a:rPr lang="en-US" sz="2200" dirty="0" smtClean="0">
                <a:latin typeface="Arial Black" panose="020B0A04020102020204" pitchFamily="34" charset="0"/>
              </a:rPr>
              <a:t> – operated by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atin typeface="Arial Black" panose="020B0A04020102020204" pitchFamily="34" charset="0"/>
              </a:rPr>
              <a:t>manufacture </a:t>
            </a:r>
            <a:r>
              <a:rPr lang="en-US" sz="2200" dirty="0" smtClean="0">
                <a:latin typeface="Arial Black" panose="020B0A04020102020204" pitchFamily="34" charset="0"/>
              </a:rPr>
              <a:t>– to make by hand </a:t>
            </a:r>
          </a:p>
          <a:p>
            <a:r>
              <a:rPr lang="en-US" sz="2200" dirty="0" smtClean="0">
                <a:latin typeface="Arial Black" panose="020B0A04020102020204" pitchFamily="34" charset="0"/>
              </a:rPr>
              <a:t>or machinery</a:t>
            </a:r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6249" y="5760759"/>
            <a:ext cx="674575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I urged the judge to </a:t>
            </a:r>
            <a:r>
              <a:rPr lang="en-US" sz="2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emancipate</a:t>
            </a:r>
            <a:r>
              <a:rPr lang="en-US" sz="2400" b="1" dirty="0" smtClean="0">
                <a:ln w="19050">
                  <a:solidFill>
                    <a:srgbClr val="297D9B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me from my parents because______________.</a:t>
            </a:r>
            <a:endParaRPr lang="en-US" dirty="0"/>
          </a:p>
        </p:txBody>
      </p:sp>
      <p:pic>
        <p:nvPicPr>
          <p:cNvPr id="2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1" y="3015992"/>
            <a:ext cx="3808129" cy="22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owThis  animals news animal nowthi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2" y="3642454"/>
            <a:ext cx="5221870" cy="2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release from j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42" y="3360006"/>
            <a:ext cx="3377146" cy="224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894</TotalTime>
  <Words>63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Misa W</dc:creator>
  <cp:lastModifiedBy>Mchone, Heather A.</cp:lastModifiedBy>
  <cp:revision>31</cp:revision>
  <dcterms:created xsi:type="dcterms:W3CDTF">2016-10-25T23:34:43Z</dcterms:created>
  <dcterms:modified xsi:type="dcterms:W3CDTF">2018-02-05T21:25:01Z</dcterms:modified>
</cp:coreProperties>
</file>