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3" r:id="rId1"/>
  </p:sldMasterIdLst>
  <p:sldIdLst>
    <p:sldId id="256" r:id="rId2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80"/>
    <a:srgbClr val="7B1911"/>
    <a:srgbClr val="7D0F0F"/>
    <a:srgbClr val="FFFF66"/>
    <a:srgbClr val="FFCC66"/>
    <a:srgbClr val="FFFF99"/>
    <a:srgbClr val="0066FF"/>
    <a:srgbClr val="008FFA"/>
    <a:srgbClr val="785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5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7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8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9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87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3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70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0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A006800-2E6D-4EDC-9650-0120F65D40D8}" type="datetimeFigureOut">
              <a:rPr lang="en-US" smtClean="0"/>
              <a:t>01/22/2018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8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783391" y="36354"/>
            <a:ext cx="3270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800080"/>
                </a:solidFill>
                <a:latin typeface="+mj-lt"/>
              </a:rPr>
              <a:t>(adj.) </a:t>
            </a:r>
            <a:r>
              <a:rPr lang="en-US" sz="3200" b="1" dirty="0" smtClean="0">
                <a:solidFill>
                  <a:srgbClr val="800080"/>
                </a:solidFill>
                <a:latin typeface="+mj-lt"/>
              </a:rPr>
              <a:t>existing or as such from birth</a:t>
            </a:r>
            <a:endParaRPr lang="en-US" sz="3200" dirty="0">
              <a:solidFill>
                <a:srgbClr val="80008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85068" y="1139330"/>
            <a:ext cx="2069088" cy="267765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ALIKE</a:t>
            </a:r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:    </a:t>
            </a:r>
          </a:p>
          <a:p>
            <a:r>
              <a:rPr lang="en-US" sz="2400" dirty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b</a:t>
            </a:r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orn with   </a:t>
            </a:r>
          </a:p>
          <a:p>
            <a:r>
              <a:rPr lang="en-US" sz="2400" dirty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i</a:t>
            </a:r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nbred</a:t>
            </a:r>
          </a:p>
          <a:p>
            <a:endParaRPr lang="en-US" sz="2400" dirty="0" smtClean="0">
              <a:ln w="19050">
                <a:solidFill>
                  <a:schemeClr val="tx1"/>
                </a:solidFill>
              </a:ln>
              <a:solidFill>
                <a:srgbClr val="800080"/>
              </a:solidFill>
            </a:endParaRPr>
          </a:p>
          <a:p>
            <a:r>
              <a:rPr lang="en-US" sz="2400" u="sng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DIFFERENT</a:t>
            </a:r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:</a:t>
            </a:r>
          </a:p>
          <a:p>
            <a:r>
              <a:rPr lang="en-US" sz="2400" strike="sngStrike" dirty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h</a:t>
            </a:r>
            <a:r>
              <a:rPr lang="en-US" sz="2400" strike="sngStrike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ereditary</a:t>
            </a:r>
          </a:p>
          <a:p>
            <a:r>
              <a:rPr lang="en-US" sz="2400" strike="sngStrike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contracted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8806" y="175057"/>
            <a:ext cx="5653825" cy="92298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66"/>
                </a:solidFill>
              </a:rPr>
              <a:t>con</a:t>
            </a:r>
            <a:r>
              <a:rPr lang="en-US" sz="6000" b="1" dirty="0" smtClean="0">
                <a:solidFill>
                  <a:srgbClr val="00B0F0"/>
                </a:solidFill>
              </a:rPr>
              <a:t>gen</a:t>
            </a:r>
            <a:r>
              <a:rPr lang="en-US" sz="6000" b="1" dirty="0" smtClean="0">
                <a:solidFill>
                  <a:srgbClr val="FFFF66"/>
                </a:solidFill>
              </a:rPr>
              <a:t>ital</a:t>
            </a:r>
            <a:endParaRPr lang="en-US" sz="6000" b="1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0075" y="89273"/>
            <a:ext cx="450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+mj-lt"/>
              </a:rPr>
              <a:t>=</a:t>
            </a:r>
            <a:endParaRPr lang="en-US" sz="6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62112"/>
            <a:ext cx="4043966" cy="1454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rgbClr val="008FFA"/>
                </a:solidFill>
              </a:rPr>
              <a:t>gen = (root) </a:t>
            </a:r>
          </a:p>
          <a:p>
            <a:pPr algn="l"/>
            <a:r>
              <a:rPr lang="en-US" sz="3200" b="1" dirty="0" smtClean="0">
                <a:solidFill>
                  <a:srgbClr val="008FFA"/>
                </a:solidFill>
              </a:rPr>
              <a:t>birth, Race, </a:t>
            </a:r>
          </a:p>
          <a:p>
            <a:pPr algn="l"/>
            <a:r>
              <a:rPr lang="en-US" sz="3200" b="1" dirty="0" smtClean="0">
                <a:solidFill>
                  <a:srgbClr val="008FFA"/>
                </a:solidFill>
              </a:rPr>
              <a:t>Kind, creation</a:t>
            </a:r>
            <a:endParaRPr lang="en-US" sz="3200" b="1" dirty="0">
              <a:solidFill>
                <a:srgbClr val="008FFA"/>
              </a:solidFill>
            </a:endParaRPr>
          </a:p>
        </p:txBody>
      </p:sp>
      <p:sp>
        <p:nvSpPr>
          <p:cNvPr id="4" name="AutoShape 4" descr="Image result for credible"/>
          <p:cNvSpPr>
            <a:spLocks noChangeAspect="1" noChangeArrowheads="1"/>
          </p:cNvSpPr>
          <p:nvPr/>
        </p:nvSpPr>
        <p:spPr bwMode="auto">
          <a:xfrm>
            <a:off x="155575" y="-144463"/>
            <a:ext cx="1684774" cy="16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0210" y="1271012"/>
            <a:ext cx="4565745" cy="25699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Other GEN words:</a:t>
            </a:r>
          </a:p>
          <a:p>
            <a:r>
              <a:rPr lang="en-US" b="1" dirty="0">
                <a:solidFill>
                  <a:srgbClr val="800080"/>
                </a:solidFill>
              </a:rPr>
              <a:t>t</a:t>
            </a:r>
            <a:r>
              <a:rPr lang="en-US" b="1" dirty="0" smtClean="0">
                <a:solidFill>
                  <a:srgbClr val="800080"/>
                </a:solidFill>
              </a:rPr>
              <a:t>ransgender </a:t>
            </a:r>
            <a:r>
              <a:rPr lang="en-US" dirty="0" smtClean="0"/>
              <a:t>= (trans prefix = across, beyond, through) </a:t>
            </a:r>
            <a:r>
              <a:rPr lang="en-US" dirty="0"/>
              <a:t>noting or relating to a person whose gender identity does not correspond to that person’s biological sex assigned at birth </a:t>
            </a:r>
            <a:endParaRPr lang="en-US" dirty="0" smtClean="0"/>
          </a:p>
          <a:p>
            <a:r>
              <a:rPr lang="en-US" b="1" dirty="0" smtClean="0">
                <a:solidFill>
                  <a:srgbClr val="800080"/>
                </a:solidFill>
              </a:rPr>
              <a:t>carcinogenic </a:t>
            </a:r>
            <a:r>
              <a:rPr lang="en-US" dirty="0" smtClean="0"/>
              <a:t>= producing cancer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progeny </a:t>
            </a:r>
            <a:r>
              <a:rPr lang="en-US" dirty="0" smtClean="0"/>
              <a:t>=offspring, descendants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575" y="1540317"/>
            <a:ext cx="4995974" cy="2154436"/>
          </a:xfrm>
          <a:prstGeom prst="rect">
            <a:avLst/>
          </a:prstGeom>
          <a:noFill/>
          <a:ln w="57150" cmpd="dbl">
            <a:solidFill>
              <a:srgbClr val="7B191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Doctors began noticing </a:t>
            </a:r>
            <a:r>
              <a:rPr lang="en-US" sz="2000" b="1" dirty="0" smtClean="0">
                <a:solidFill>
                  <a:srgbClr val="CC0000"/>
                </a:solidFill>
              </a:rPr>
              <a:t>congenital </a:t>
            </a:r>
            <a:r>
              <a:rPr lang="en-US" sz="2000" dirty="0" smtClean="0"/>
              <a:t>birth defects in babies born from women who took the anti nausea drug, Zofran, during the first trimester of pregnancy.</a:t>
            </a:r>
          </a:p>
          <a:p>
            <a:r>
              <a:rPr lang="en-US" sz="1400" dirty="0" smtClean="0"/>
              <a:t>           -----------------------------------------------------------</a:t>
            </a:r>
            <a:endParaRPr lang="en-US" sz="1400" dirty="0"/>
          </a:p>
          <a:p>
            <a:r>
              <a:rPr lang="en-US" sz="2000" b="1" dirty="0" smtClean="0"/>
              <a:t>Due to his </a:t>
            </a:r>
            <a:r>
              <a:rPr lang="en-US" sz="2000" b="1" dirty="0">
                <a:solidFill>
                  <a:srgbClr val="CC0000"/>
                </a:solidFill>
              </a:rPr>
              <a:t>congenital</a:t>
            </a:r>
            <a:r>
              <a:rPr lang="en-US" sz="2000" b="1" dirty="0" smtClean="0"/>
              <a:t> heart defect he could not ___________________________.</a:t>
            </a:r>
            <a:endParaRPr lang="en-US" sz="2000" b="1" dirty="0"/>
          </a:p>
        </p:txBody>
      </p:sp>
      <p:pic>
        <p:nvPicPr>
          <p:cNvPr id="1034" name="Picture 10" descr="https://media0.giphy.com/media/3o6MblffxNXR3yLJhC/200.gif#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3816986"/>
            <a:ext cx="3988183" cy="302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down syndr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r="20707"/>
          <a:stretch/>
        </p:blipFill>
        <p:spPr bwMode="auto">
          <a:xfrm>
            <a:off x="4093862" y="4162260"/>
            <a:ext cx="2193730" cy="26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left palate and 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84" y="4162260"/>
            <a:ext cx="3400325" cy="26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spina bifi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r="50666"/>
          <a:stretch/>
        </p:blipFill>
        <p:spPr bwMode="auto">
          <a:xfrm>
            <a:off x="9743701" y="4162260"/>
            <a:ext cx="2392137" cy="26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5970" y="3907501"/>
            <a:ext cx="804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Down Syndrome    Cleft palate / lip (repair)          Spina Bifida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65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22530</TotalTime>
  <Words>127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Rockwell</vt:lpstr>
      <vt:lpstr>Rockwell Condensed</vt:lpstr>
      <vt:lpstr>Wingdings</vt:lpstr>
      <vt:lpstr>Wood Type</vt:lpstr>
      <vt:lpstr>congenital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atypical</dc:title>
  <dc:creator>Mchone, Heather A.</dc:creator>
  <cp:lastModifiedBy>Mchone, Heather A.</cp:lastModifiedBy>
  <cp:revision>62</cp:revision>
  <cp:lastPrinted>2016-10-28T11:37:28Z</cp:lastPrinted>
  <dcterms:created xsi:type="dcterms:W3CDTF">2016-08-13T21:13:43Z</dcterms:created>
  <dcterms:modified xsi:type="dcterms:W3CDTF">2018-01-22T21:25:48Z</dcterms:modified>
</cp:coreProperties>
</file>