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E1A"/>
    <a:srgbClr val="800080"/>
    <a:srgbClr val="632B8D"/>
    <a:srgbClr val="0033CC"/>
    <a:srgbClr val="0066FF"/>
    <a:srgbClr val="65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48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0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2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58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0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10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6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6800-2E6D-4EDC-9650-0120F65D40D8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16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247565"/>
            <a:ext cx="4651321" cy="922985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rgbClr val="FFFF00"/>
                </a:solidFill>
              </a:rPr>
              <a:t>deferential</a:t>
            </a:r>
            <a:endParaRPr lang="en-US" sz="65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398" y="975847"/>
            <a:ext cx="7825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rgbClr val="FFC000"/>
                </a:solidFill>
                <a:latin typeface="+mj-lt"/>
              </a:rPr>
              <a:t>=</a:t>
            </a:r>
            <a:endParaRPr lang="en-US" sz="75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5290" y="1145124"/>
            <a:ext cx="7287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(adj.)  respectful; yielding to judgement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6287" y="171446"/>
            <a:ext cx="11655382" cy="922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de- = (prefix) “down, out, apart”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5024" y="4671662"/>
            <a:ext cx="4519456" cy="186204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</a:rPr>
              <a:t>ALIKE:         DIFFERENT:</a:t>
            </a:r>
          </a:p>
          <a:p>
            <a:endParaRPr lang="en-US" sz="500" dirty="0" smtClean="0">
              <a:ln w="19050">
                <a:solidFill>
                  <a:schemeClr val="tx1"/>
                </a:solidFill>
              </a:ln>
            </a:endParaRPr>
          </a:p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</a:rPr>
              <a:t>polite           </a:t>
            </a:r>
            <a:r>
              <a:rPr lang="en-US" sz="3200" strike="sngStrike" dirty="0" smtClean="0">
                <a:ln w="19050">
                  <a:solidFill>
                    <a:schemeClr val="tx1"/>
                  </a:solidFill>
                </a:ln>
              </a:rPr>
              <a:t>rude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</a:rPr>
              <a:t>,</a:t>
            </a:r>
          </a:p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</a:rPr>
              <a:t>obedient      </a:t>
            </a:r>
            <a:r>
              <a:rPr lang="en-US" sz="3200" strike="sngStrike" dirty="0" smtClean="0">
                <a:ln w="19050">
                  <a:solidFill>
                    <a:schemeClr val="tx1"/>
                  </a:solidFill>
                </a:ln>
              </a:rPr>
              <a:t>arrogant</a:t>
            </a:r>
            <a:endParaRPr lang="en-US" sz="3200" dirty="0" smtClean="0">
              <a:ln w="19050">
                <a:solidFill>
                  <a:schemeClr val="tx1"/>
                </a:solidFill>
              </a:ln>
            </a:endParaRPr>
          </a:p>
          <a:p>
            <a:endParaRPr lang="en-US" sz="1400" strike="sngStrike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7398" y="2581148"/>
            <a:ext cx="7225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young are deferential to their elders.</a:t>
            </a:r>
          </a:p>
          <a:p>
            <a:endParaRPr lang="en-US" sz="2000" b="1" dirty="0" smtClean="0"/>
          </a:p>
          <a:p>
            <a:r>
              <a:rPr lang="en-US" sz="2800" b="1" dirty="0" smtClean="0"/>
              <a:t>An example of deferential behavior is ________________________________.</a:t>
            </a:r>
            <a:endParaRPr lang="en-US" sz="2800" b="1" dirty="0"/>
          </a:p>
        </p:txBody>
      </p:sp>
      <p:sp>
        <p:nvSpPr>
          <p:cNvPr id="4" name="AutoShape 4" descr="Image result for credible"/>
          <p:cNvSpPr>
            <a:spLocks noChangeAspect="1" noChangeArrowheads="1"/>
          </p:cNvSpPr>
          <p:nvPr/>
        </p:nvSpPr>
        <p:spPr bwMode="auto">
          <a:xfrm>
            <a:off x="155575" y="-144463"/>
            <a:ext cx="1684774" cy="16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Image result for deference defin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16649" r="6253" b="6160"/>
          <a:stretch/>
        </p:blipFill>
        <p:spPr bwMode="auto">
          <a:xfrm>
            <a:off x="1635359" y="2280936"/>
            <a:ext cx="3012628" cy="229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respect at a military funer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1217" r="22808" b="5946"/>
          <a:stretch/>
        </p:blipFill>
        <p:spPr bwMode="auto">
          <a:xfrm>
            <a:off x="152623" y="4057768"/>
            <a:ext cx="2965473" cy="270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al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96" y="440184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2134</TotalTime>
  <Words>46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Trebuchet MS</vt:lpstr>
      <vt:lpstr>Berlin</vt:lpstr>
      <vt:lpstr>deferential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</dc:title>
  <dc:creator>Mchone, Heather A.</dc:creator>
  <cp:lastModifiedBy>Mchone, Heather A.</cp:lastModifiedBy>
  <cp:revision>29</cp:revision>
  <cp:lastPrinted>2016-10-28T11:37:28Z</cp:lastPrinted>
  <dcterms:created xsi:type="dcterms:W3CDTF">2016-08-13T21:13:43Z</dcterms:created>
  <dcterms:modified xsi:type="dcterms:W3CDTF">2016-10-28T19:19:11Z</dcterms:modified>
</cp:coreProperties>
</file>