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</p:sldIdLst>
  <p:sldSz cx="12192000" cy="6858000"/>
  <p:notesSz cx="6980238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BE1A"/>
    <a:srgbClr val="800080"/>
    <a:srgbClr val="632B8D"/>
    <a:srgbClr val="0033CC"/>
    <a:srgbClr val="0066FF"/>
    <a:srgbClr val="652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6800-2E6D-4EDC-9650-0120F65D40D8}" type="datetimeFigureOut">
              <a:rPr lang="en-US" smtClean="0"/>
              <a:t>10/03/2017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D85F-844C-4FE5-B29A-DC9E77B0B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99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6800-2E6D-4EDC-9650-0120F65D40D8}" type="datetimeFigureOut">
              <a:rPr lang="en-US" smtClean="0"/>
              <a:t>10/03/2017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D85F-844C-4FE5-B29A-DC9E77B0B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04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6800-2E6D-4EDC-9650-0120F65D40D8}" type="datetimeFigureOut">
              <a:rPr lang="en-US" smtClean="0"/>
              <a:t>10/03/2017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D85F-844C-4FE5-B29A-DC9E77B0B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141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6800-2E6D-4EDC-9650-0120F65D40D8}" type="datetimeFigureOut">
              <a:rPr lang="en-US" smtClean="0"/>
              <a:t>10/03/2017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D85F-844C-4FE5-B29A-DC9E77B0B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04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6800-2E6D-4EDC-9650-0120F65D40D8}" type="datetimeFigureOut">
              <a:rPr lang="en-US" smtClean="0"/>
              <a:t>10/03/2017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D85F-844C-4FE5-B29A-DC9E77B0B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28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6800-2E6D-4EDC-9650-0120F65D40D8}" type="datetimeFigureOut">
              <a:rPr lang="en-US" smtClean="0"/>
              <a:t>10/03/2017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D85F-844C-4FE5-B29A-DC9E77B0B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735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6800-2E6D-4EDC-9650-0120F65D40D8}" type="datetimeFigureOut">
              <a:rPr lang="en-US" smtClean="0"/>
              <a:t>10/03/2017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D85F-844C-4FE5-B29A-DC9E77B0B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75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6800-2E6D-4EDC-9650-0120F65D40D8}" type="datetimeFigureOut">
              <a:rPr lang="en-US" smtClean="0"/>
              <a:t>10/03/2017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D85F-844C-4FE5-B29A-DC9E77B0B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6800-2E6D-4EDC-9650-0120F65D40D8}" type="datetimeFigureOut">
              <a:rPr lang="en-US" smtClean="0"/>
              <a:t>10/03/2017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D85F-844C-4FE5-B29A-DC9E77B0B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31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6800-2E6D-4EDC-9650-0120F65D40D8}" type="datetimeFigureOut">
              <a:rPr lang="en-US" smtClean="0"/>
              <a:t>10/03/2017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D85F-844C-4FE5-B29A-DC9E77B0B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1098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6800-2E6D-4EDC-9650-0120F65D40D8}" type="datetimeFigureOut">
              <a:rPr lang="en-US" smtClean="0"/>
              <a:t>10/03/2017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D85F-844C-4FE5-B29A-DC9E77B0B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24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6800-2E6D-4EDC-9650-0120F65D40D8}" type="datetimeFigureOut">
              <a:rPr lang="en-US" smtClean="0"/>
              <a:t>10/03/2017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D85F-844C-4FE5-B29A-DC9E77B0B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77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6800-2E6D-4EDC-9650-0120F65D40D8}" type="datetimeFigureOut">
              <a:rPr lang="en-US" smtClean="0"/>
              <a:t>10/03/2017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D85F-844C-4FE5-B29A-DC9E77B0B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598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9A006800-2E6D-4EDC-9650-0120F65D40D8}" type="datetimeFigureOut">
              <a:rPr lang="en-US" smtClean="0"/>
              <a:t>10/03/2017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39CDD85F-844C-4FE5-B29A-DC9E77B0B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88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A006800-2E6D-4EDC-9650-0120F65D40D8}" type="datetimeFigureOut">
              <a:rPr lang="en-US" smtClean="0"/>
              <a:t>10/03/2017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39CDD85F-844C-4FE5-B29A-DC9E77B0B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838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662" y="1094431"/>
            <a:ext cx="3810241" cy="922985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Cred</a:t>
            </a:r>
            <a:r>
              <a:rPr lang="en-US" sz="6600" b="1" dirty="0" smtClean="0">
                <a:solidFill>
                  <a:schemeClr val="accent2">
                    <a:lumMod val="75000"/>
                  </a:schemeClr>
                </a:solidFill>
              </a:rPr>
              <a:t>ible</a:t>
            </a:r>
            <a:endParaRPr lang="en-US" sz="6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27187" y="931141"/>
            <a:ext cx="616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0070C0"/>
                </a:solidFill>
                <a:latin typeface="+mj-lt"/>
              </a:rPr>
              <a:t>=</a:t>
            </a:r>
            <a:endParaRPr lang="en-US" sz="72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73654" y="1214338"/>
            <a:ext cx="7518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(adj.)  capable of being believed</a:t>
            </a:r>
            <a:endParaRPr lang="en-US" sz="3200" dirty="0">
              <a:latin typeface="+mj-lt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26287" y="171446"/>
            <a:ext cx="11655382" cy="92298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6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6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cred</a:t>
            </a:r>
            <a:r>
              <a:rPr lang="en-US" sz="55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= (root) “believe”</a:t>
            </a:r>
            <a:endParaRPr lang="en-US" sz="55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85850" y="2141626"/>
            <a:ext cx="2691685" cy="2462213"/>
          </a:xfrm>
          <a:prstGeom prst="rect">
            <a:avLst/>
          </a:prstGeom>
          <a:noFill/>
          <a:ln w="28575">
            <a:solidFill>
              <a:srgbClr val="0070C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 w="19050">
                  <a:solidFill>
                    <a:schemeClr val="tx1"/>
                  </a:solidFill>
                </a:ln>
              </a:rPr>
              <a:t>Trustworthy, reliable, plausible, </a:t>
            </a:r>
          </a:p>
          <a:p>
            <a:endParaRPr lang="en-US" sz="1400" strike="sngStrike" dirty="0">
              <a:ln w="19050">
                <a:solidFill>
                  <a:schemeClr val="tx1"/>
                </a:solidFill>
              </a:ln>
            </a:endParaRPr>
          </a:p>
          <a:p>
            <a:r>
              <a:rPr lang="en-US" sz="2800" strike="sngStrike" dirty="0">
                <a:ln w="19050">
                  <a:solidFill>
                    <a:schemeClr val="tx1"/>
                  </a:solidFill>
                </a:ln>
              </a:rPr>
              <a:t>u</a:t>
            </a:r>
            <a:r>
              <a:rPr lang="en-US" sz="2800" strike="sngStrike" dirty="0" smtClean="0">
                <a:ln w="19050">
                  <a:solidFill>
                    <a:schemeClr val="tx1"/>
                  </a:solidFill>
                </a:ln>
              </a:rPr>
              <a:t>nreasonable</a:t>
            </a:r>
            <a:r>
              <a:rPr lang="en-US" sz="2800" dirty="0" smtClean="0">
                <a:ln w="19050">
                  <a:solidFill>
                    <a:schemeClr val="tx1"/>
                  </a:solidFill>
                </a:ln>
              </a:rPr>
              <a:t>,</a:t>
            </a:r>
            <a:r>
              <a:rPr lang="en-US" sz="2800" strike="sngStrike" dirty="0" smtClean="0">
                <a:ln w="19050">
                  <a:solidFill>
                    <a:schemeClr val="tx1"/>
                  </a:solidFill>
                </a:ln>
              </a:rPr>
              <a:t> dishonest </a:t>
            </a:r>
            <a:endParaRPr lang="en-US" sz="2800" strike="sngStrike" dirty="0">
              <a:ln w="19050">
                <a:solidFill>
                  <a:schemeClr val="tx1"/>
                </a:solidFill>
              </a:ln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26665" y="4947217"/>
            <a:ext cx="59500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Ryan, a teacher with a good reputation and solid work history, was chosen as a credible witness for the defense.</a:t>
            </a:r>
            <a:endParaRPr lang="en-US" sz="2800" dirty="0">
              <a:solidFill>
                <a:srgbClr val="FFFF00"/>
              </a:solidFill>
            </a:endParaRPr>
          </a:p>
        </p:txBody>
      </p:sp>
      <p:pic>
        <p:nvPicPr>
          <p:cNvPr id="1026" name="Picture 2" descr="Image result for cred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093" y="5008624"/>
            <a:ext cx="2913720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Image result for credible"/>
          <p:cNvSpPr>
            <a:spLocks noChangeAspect="1" noChangeArrowheads="1"/>
          </p:cNvSpPr>
          <p:nvPr/>
        </p:nvSpPr>
        <p:spPr bwMode="auto">
          <a:xfrm>
            <a:off x="155575" y="-144463"/>
            <a:ext cx="1684774" cy="1684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Image result for cred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87" y="4869339"/>
            <a:ext cx="2554954" cy="1893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credib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87" y="2057423"/>
            <a:ext cx="3638616" cy="2666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credible source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26"/>
          <a:stretch/>
        </p:blipFill>
        <p:spPr bwMode="auto">
          <a:xfrm>
            <a:off x="6898482" y="1919020"/>
            <a:ext cx="5048846" cy="3006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50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5" grpId="0"/>
      <p:bldP spid="15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1571</TotalTime>
  <Words>49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Wingdings 2</vt:lpstr>
      <vt:lpstr>Quotable</vt:lpstr>
      <vt:lpstr>Credible</vt:lpstr>
    </vt:vector>
  </TitlesOfParts>
  <Company>Duval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atypical</dc:title>
  <dc:creator>Mchone, Heather A.</dc:creator>
  <cp:lastModifiedBy>Mchone, Heather A.</cp:lastModifiedBy>
  <cp:revision>22</cp:revision>
  <cp:lastPrinted>2016-10-03T19:40:58Z</cp:lastPrinted>
  <dcterms:created xsi:type="dcterms:W3CDTF">2016-08-13T21:13:43Z</dcterms:created>
  <dcterms:modified xsi:type="dcterms:W3CDTF">2017-10-03T20:39:44Z</dcterms:modified>
</cp:coreProperties>
</file>